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7" r:id="rId1"/>
  </p:sldMasterIdLst>
  <p:notesMasterIdLst>
    <p:notesMasterId r:id="rId19"/>
  </p:notesMasterIdLst>
  <p:handoutMasterIdLst>
    <p:handoutMasterId r:id="rId20"/>
  </p:handoutMasterIdLst>
  <p:sldIdLst>
    <p:sldId id="256" r:id="rId2"/>
    <p:sldId id="262" r:id="rId3"/>
    <p:sldId id="263" r:id="rId4"/>
    <p:sldId id="265" r:id="rId5"/>
    <p:sldId id="266" r:id="rId6"/>
    <p:sldId id="275" r:id="rId7"/>
    <p:sldId id="274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64" r:id="rId16"/>
    <p:sldId id="276" r:id="rId17"/>
    <p:sldId id="260" r:id="rId18"/>
  </p:sldIdLst>
  <p:sldSz cx="12192000" cy="6858000"/>
  <p:notesSz cx="6792913" cy="9902825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4BE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037" autoAdjust="0"/>
  </p:normalViewPr>
  <p:slideViewPr>
    <p:cSldViewPr snapToGrid="0">
      <p:cViewPr varScale="1">
        <p:scale>
          <a:sx n="58" d="100"/>
          <a:sy n="58" d="100"/>
        </p:scale>
        <p:origin x="78" y="7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308B2588-695E-44F3-99D2-480785C63D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3596" cy="49686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A9472F1F-59E1-44EE-86E4-A5A432611C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7745" y="0"/>
            <a:ext cx="2943596" cy="49686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97B027-6B04-46E6-A4C3-AA1F8BAAF29F}" type="datetimeFigureOut">
              <a:rPr lang="hu-HU" smtClean="0"/>
              <a:t>2021. 05. 18.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B7D9372A-AA03-4AD6-A627-B66EF41BFFC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05966"/>
            <a:ext cx="2943596" cy="4968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6E0FA040-87F3-4270-8AD7-262515ACC9F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7745" y="9405966"/>
            <a:ext cx="2943596" cy="4968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9DDB49-E175-41D8-8203-5AADB1F0D2B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8500018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jp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3596" cy="49686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47745" y="0"/>
            <a:ext cx="2943596" cy="49686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3CD863-A266-4F28-90B5-64CC7FE0C53C}" type="datetimeFigureOut">
              <a:rPr lang="hu-HU" smtClean="0"/>
              <a:t>2021. 05. 18.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427038" y="1238250"/>
            <a:ext cx="5938837" cy="3341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79292" y="4765735"/>
            <a:ext cx="5434330" cy="38992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9405966"/>
            <a:ext cx="2943596" cy="4968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47745" y="9405966"/>
            <a:ext cx="2943596" cy="4968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6539F7-0E92-4775-BA35-ECDD22B39D5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2562456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Köszöntök mindenkit, én </a:t>
            </a:r>
            <a:r>
              <a:rPr lang="hu-HU" dirty="0" err="1"/>
              <a:t>Kreinicker</a:t>
            </a:r>
            <a:r>
              <a:rPr lang="hu-HU" dirty="0"/>
              <a:t> Gábor vagyok, első éves mechatronika </a:t>
            </a:r>
            <a:r>
              <a:rPr lang="hu-HU" dirty="0" err="1"/>
              <a:t>bsc</a:t>
            </a:r>
            <a:r>
              <a:rPr lang="hu-HU" dirty="0"/>
              <a:t> hallgató, és ebben az előadásomban szeretném bemutatni az elmúlt év kutatásaim eredményét. Témám egy olyan eszköz fejlesztése, mely képes az emberi járás rendellenességeit kimutatni</a:t>
            </a:r>
          </a:p>
        </p:txBody>
      </p:sp>
    </p:spTree>
    <p:extLst>
      <p:ext uri="{BB962C8B-B14F-4D97-AF65-F5344CB8AC3E}">
        <p14:creationId xmlns:p14="http://schemas.microsoft.com/office/powerpoint/2010/main" val="18008942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Wavelet</a:t>
            </a:r>
            <a:r>
              <a:rPr lang="hu-HU"/>
              <a:t> transzformáció</a:t>
            </a:r>
            <a:endParaRPr lang="hu-HU" dirty="0"/>
          </a:p>
          <a:p>
            <a:r>
              <a:rPr lang="hu-HU" dirty="0"/>
              <a:t>Megfigyelhető, hogy 40 és 120 méteren lelassult a járás. Ekkor az alany irányt változtatott</a:t>
            </a:r>
          </a:p>
        </p:txBody>
      </p:sp>
    </p:spTree>
    <p:extLst>
      <p:ext uri="{BB962C8B-B14F-4D97-AF65-F5344CB8AC3E}">
        <p14:creationId xmlns:p14="http://schemas.microsoft.com/office/powerpoint/2010/main" val="4595716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Két eltérő talpvastagságú cipőn is teszteltem az eszközt</a:t>
            </a:r>
          </a:p>
        </p:txBody>
      </p:sp>
    </p:spTree>
    <p:extLst>
      <p:ext uri="{BB962C8B-B14F-4D97-AF65-F5344CB8AC3E}">
        <p14:creationId xmlns:p14="http://schemas.microsoft.com/office/powerpoint/2010/main" val="4475333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Egy másik teszt közben egy </a:t>
            </a:r>
            <a:r>
              <a:rPr lang="hu-HU" dirty="0" err="1"/>
              <a:t>nike</a:t>
            </a:r>
            <a:r>
              <a:rPr lang="hu-HU" dirty="0"/>
              <a:t> zoom és egy </a:t>
            </a:r>
            <a:r>
              <a:rPr lang="hu-HU" dirty="0" err="1"/>
              <a:t>mezitlábas</a:t>
            </a:r>
            <a:r>
              <a:rPr lang="hu-HU" dirty="0"/>
              <a:t> járást hasonlítottunk össze. Jól láthatóan cipő nélkül 40%-kal nagyobb gyorsulások figyelhetőek meg a sarok letételekor</a:t>
            </a:r>
          </a:p>
        </p:txBody>
      </p:sp>
    </p:spTree>
    <p:extLst>
      <p:ext uri="{BB962C8B-B14F-4D97-AF65-F5344CB8AC3E}">
        <p14:creationId xmlns:p14="http://schemas.microsoft.com/office/powerpoint/2010/main" val="17729533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 gépi tanulásnál több módon is tanítottam a rendszert.</a:t>
            </a:r>
          </a:p>
          <a:p>
            <a:pPr marL="171450" indent="-171450">
              <a:buFontTx/>
              <a:buChar char="-"/>
            </a:pPr>
            <a:r>
              <a:rPr lang="hu-HU" dirty="0"/>
              <a:t>LSTM háló: széleskörben alkalmazzák, ez bizonyult a legegyszerűbbnek, és a legkisebb adatigényűnek</a:t>
            </a:r>
          </a:p>
          <a:p>
            <a:pPr marL="171450" indent="-171450">
              <a:buFontTx/>
              <a:buChar char="-"/>
            </a:pPr>
            <a:r>
              <a:rPr lang="hu-HU" dirty="0"/>
              <a:t>1D </a:t>
            </a:r>
            <a:r>
              <a:rPr lang="hu-HU" dirty="0" err="1"/>
              <a:t>konvolúció</a:t>
            </a:r>
            <a:r>
              <a:rPr lang="hu-HU" dirty="0"/>
              <a:t>: leggyorsabb</a:t>
            </a:r>
          </a:p>
          <a:p>
            <a:pPr marL="171450" indent="-171450">
              <a:buFontTx/>
              <a:buChar char="-"/>
            </a:pPr>
            <a:r>
              <a:rPr lang="hu-HU" dirty="0"/>
              <a:t>2D </a:t>
            </a:r>
            <a:r>
              <a:rPr lang="hu-HU" dirty="0" err="1"/>
              <a:t>konvolúció</a:t>
            </a:r>
            <a:r>
              <a:rPr lang="hu-HU" dirty="0"/>
              <a:t>: leginkább gyorsítható az 1D-vel együtt</a:t>
            </a:r>
          </a:p>
        </p:txBody>
      </p:sp>
    </p:spTree>
    <p:extLst>
      <p:ext uri="{BB962C8B-B14F-4D97-AF65-F5344CB8AC3E}">
        <p14:creationId xmlns:p14="http://schemas.microsoft.com/office/powerpoint/2010/main" val="42421728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Az adatokat </a:t>
            </a:r>
            <a:r>
              <a:rPr lang="hu-HU" dirty="0" err="1"/>
              <a:t>pythonban</a:t>
            </a:r>
            <a:r>
              <a:rPr lang="hu-HU" dirty="0"/>
              <a:t> grafikonokon egyszerűen meg tudjuk jeleníteni</a:t>
            </a:r>
          </a:p>
          <a:p>
            <a:r>
              <a:rPr lang="hu-HU" dirty="0"/>
              <a:t>Python: előkészítjük az adatokat (nyers adatok -&gt; </a:t>
            </a:r>
            <a:r>
              <a:rPr lang="hu-HU" dirty="0" err="1"/>
              <a:t>kvaterniókká</a:t>
            </a:r>
            <a:r>
              <a:rPr lang="hu-HU" dirty="0"/>
              <a:t> alakítás)</a:t>
            </a:r>
          </a:p>
          <a:p>
            <a:r>
              <a:rPr lang="hu-HU" dirty="0" err="1"/>
              <a:t>OpenSim</a:t>
            </a:r>
            <a:r>
              <a:rPr lang="hu-HU" dirty="0"/>
              <a:t>-re épülő </a:t>
            </a:r>
            <a:r>
              <a:rPr lang="hu-HU" dirty="0" err="1"/>
              <a:t>OpenSense</a:t>
            </a:r>
            <a:r>
              <a:rPr lang="hu-HU" dirty="0"/>
              <a:t> segítségével inverz kinematikát tudunk számítani és </a:t>
            </a:r>
            <a:r>
              <a:rPr lang="hu-HU" dirty="0" err="1"/>
              <a:t>plottolni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7714568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 TDK pályamunka megíródott, és Sipos Bencével, aki sokat segített az adatfeldolgozásban, közösen indultunk a TDK-n.</a:t>
            </a:r>
          </a:p>
        </p:txBody>
      </p:sp>
    </p:spTree>
    <p:extLst>
      <p:ext uri="{BB962C8B-B14F-4D97-AF65-F5344CB8AC3E}">
        <p14:creationId xmlns:p14="http://schemas.microsoft.com/office/powerpoint/2010/main" val="3850824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Több szakirodalmat is áttekintettem, melyből azok láthatók a dián, melyekre hivatkoztunk a TDK dolgozatunkban.</a:t>
            </a:r>
          </a:p>
          <a:p>
            <a:r>
              <a:rPr lang="hu-HU" dirty="0"/>
              <a:t>Elsősorban IMU szenzorokról és járáshibák diagnosztikájáról olvastam.</a:t>
            </a:r>
          </a:p>
        </p:txBody>
      </p:sp>
    </p:spTree>
    <p:extLst>
      <p:ext uri="{BB962C8B-B14F-4D97-AF65-F5344CB8AC3E}">
        <p14:creationId xmlns:p14="http://schemas.microsoft.com/office/powerpoint/2010/main" val="35706835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Ennyi volt a rövid összefoglalóm az elmúlt évem kutatásairól.</a:t>
            </a:r>
          </a:p>
        </p:txBody>
      </p:sp>
    </p:spTree>
    <p:extLst>
      <p:ext uri="{BB962C8B-B14F-4D97-AF65-F5344CB8AC3E}">
        <p14:creationId xmlns:p14="http://schemas.microsoft.com/office/powerpoint/2010/main" val="21706969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Kutatásom első lépése az irodalomkutatás volt.</a:t>
            </a:r>
          </a:p>
          <a:p>
            <a:r>
              <a:rPr lang="hu-HU" dirty="0"/>
              <a:t>- Technikai és orvosi háttértudás</a:t>
            </a:r>
          </a:p>
          <a:p>
            <a:pPr marL="171450" indent="-171450">
              <a:buFontTx/>
              <a:buChar char="-"/>
            </a:pPr>
            <a:r>
              <a:rPr lang="hu-HU" dirty="0"/>
              <a:t>Sok hasonló eszköz – drága, szűk felhasználás, vagy orvosok számára nem értékes adatok</a:t>
            </a:r>
          </a:p>
          <a:p>
            <a:pPr marL="171450" indent="-171450">
              <a:buFontTx/>
              <a:buChar char="-"/>
            </a:pPr>
            <a:r>
              <a:rPr lang="hu-HU" dirty="0"/>
              <a:t>Kiértékelő program – adatok megjelenítése, gépi tanulás, diagnosztika</a:t>
            </a:r>
          </a:p>
          <a:p>
            <a:pPr marL="171450" indent="-171450">
              <a:buFontTx/>
              <a:buChar char="-"/>
            </a:pPr>
            <a:r>
              <a:rPr lang="hu-HU" dirty="0"/>
              <a:t>Klinikai és </a:t>
            </a:r>
            <a:r>
              <a:rPr lang="hu-HU" dirty="0" err="1"/>
              <a:t>rehab</a:t>
            </a:r>
            <a:r>
              <a:rPr lang="hu-HU" dirty="0"/>
              <a:t> tesztek – sajnos nagyon minimális mértékben valósult meg – covid</a:t>
            </a:r>
          </a:p>
          <a:p>
            <a:pPr marL="171450" indent="-171450">
              <a:buFontTx/>
              <a:buChar char="-"/>
            </a:pPr>
            <a:r>
              <a:rPr lang="hu-HU" dirty="0"/>
              <a:t>TDK dolgozat megírása – eredményeknél lesz róla szó</a:t>
            </a:r>
          </a:p>
          <a:p>
            <a:pPr marL="171450" indent="-171450">
              <a:buFontTx/>
              <a:buChar char="-"/>
            </a:pP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205611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Az eszköz egy 7 szenzoros rendszer: 2 lábfej, 2 vádli, 2 comb és egy a derékon a vezérlés és az akkumulátor mellett</a:t>
            </a:r>
          </a:p>
          <a:p>
            <a:r>
              <a:rPr lang="hu-HU" dirty="0"/>
              <a:t>A tokozás saját terv</a:t>
            </a:r>
          </a:p>
        </p:txBody>
      </p:sp>
    </p:spTree>
    <p:extLst>
      <p:ext uri="{BB962C8B-B14F-4D97-AF65-F5344CB8AC3E}">
        <p14:creationId xmlns:p14="http://schemas.microsoft.com/office/powerpoint/2010/main" val="17689746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Szenzorok: MPU9250: 9 </a:t>
            </a:r>
            <a:r>
              <a:rPr lang="hu-HU" dirty="0" err="1"/>
              <a:t>DoF</a:t>
            </a:r>
            <a:r>
              <a:rPr lang="hu-HU" dirty="0"/>
              <a:t> – gyorsulásmérő, giroszkóp, magnetométer – 1000 Hz</a:t>
            </a:r>
          </a:p>
          <a:p>
            <a:r>
              <a:rPr lang="hu-HU" dirty="0">
                <a:cs typeface="Calibri"/>
              </a:rPr>
              <a:t>Ezeket 2db </a:t>
            </a:r>
            <a:r>
              <a:rPr lang="hu-HU" dirty="0" err="1">
                <a:cs typeface="Calibri"/>
              </a:rPr>
              <a:t>Arduino</a:t>
            </a:r>
            <a:r>
              <a:rPr lang="hu-HU" dirty="0">
                <a:cs typeface="Calibri"/>
              </a:rPr>
              <a:t> </a:t>
            </a:r>
            <a:r>
              <a:rPr lang="hu-HU" dirty="0" err="1">
                <a:cs typeface="Calibri"/>
              </a:rPr>
              <a:t>Nano</a:t>
            </a:r>
            <a:r>
              <a:rPr lang="hu-HU" dirty="0">
                <a:cs typeface="Calibri"/>
              </a:rPr>
              <a:t> </a:t>
            </a:r>
            <a:r>
              <a:rPr lang="hu-HU" dirty="0" err="1">
                <a:cs typeface="Calibri"/>
              </a:rPr>
              <a:t>ucontroller</a:t>
            </a:r>
            <a:r>
              <a:rPr lang="hu-HU" dirty="0">
                <a:cs typeface="Calibri"/>
              </a:rPr>
              <a:t> olvassa I2C buszon keresztül – probléma – kapcsolgatás – 120 Hz</a:t>
            </a:r>
          </a:p>
          <a:p>
            <a:r>
              <a:rPr lang="hu-HU" dirty="0">
                <a:cs typeface="Calibri"/>
              </a:rPr>
              <a:t>Továbbítja egy </a:t>
            </a:r>
            <a:r>
              <a:rPr lang="hu-HU" dirty="0" err="1">
                <a:cs typeface="Calibri"/>
              </a:rPr>
              <a:t>Rpi</a:t>
            </a:r>
            <a:r>
              <a:rPr lang="hu-HU" dirty="0">
                <a:cs typeface="Calibri"/>
              </a:rPr>
              <a:t> 4 B – 4Gb ram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2078701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Ezt követően tértem át a </a:t>
            </a:r>
            <a:r>
              <a:rPr lang="hu-HU" dirty="0" err="1"/>
              <a:t>LilyGo</a:t>
            </a:r>
            <a:r>
              <a:rPr lang="hu-HU" dirty="0"/>
              <a:t> TT-GO nevű okosórának az átalakításával</a:t>
            </a:r>
          </a:p>
          <a:p>
            <a:pPr marL="171450" indent="-171450">
              <a:buFontTx/>
              <a:buChar char="-"/>
            </a:pPr>
            <a:r>
              <a:rPr lang="hu-HU" dirty="0"/>
              <a:t>esp-32 alapú, beépített IMU szenzorral</a:t>
            </a:r>
          </a:p>
          <a:p>
            <a:pPr marL="171450" indent="-171450">
              <a:buFontTx/>
              <a:buChar char="-"/>
            </a:pPr>
            <a:r>
              <a:rPr lang="hu-HU" dirty="0"/>
              <a:t>Vezeték nélkül tud kommunikálni</a:t>
            </a:r>
          </a:p>
          <a:p>
            <a:pPr marL="171450" indent="-171450">
              <a:buFontTx/>
              <a:buChar char="-"/>
            </a:pPr>
            <a:r>
              <a:rPr lang="hu-HU" dirty="0"/>
              <a:t>Saját akkumulátor</a:t>
            </a:r>
          </a:p>
          <a:p>
            <a:pPr marL="171450" indent="-171450">
              <a:buFontTx/>
              <a:buChar char="-"/>
            </a:pPr>
            <a:r>
              <a:rPr lang="hu-HU" dirty="0"/>
              <a:t>Vízálló</a:t>
            </a:r>
          </a:p>
        </p:txBody>
      </p:sp>
    </p:spTree>
    <p:extLst>
      <p:ext uri="{BB962C8B-B14F-4D97-AF65-F5344CB8AC3E}">
        <p14:creationId xmlns:p14="http://schemas.microsoft.com/office/powerpoint/2010/main" val="12472075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Ezután következett a nyers adatok előkészítése</a:t>
            </a:r>
          </a:p>
          <a:p>
            <a:r>
              <a:rPr lang="hu-HU" dirty="0"/>
              <a:t>Kép: nincs </a:t>
            </a:r>
            <a:r>
              <a:rPr lang="hu-HU" dirty="0" err="1"/>
              <a:t>trajektória</a:t>
            </a:r>
            <a:r>
              <a:rPr lang="hu-HU" dirty="0"/>
              <a:t> visszaállítás: rövid </a:t>
            </a:r>
            <a:r>
              <a:rPr lang="hu-HU" dirty="0" err="1"/>
              <a:t>idn</a:t>
            </a:r>
            <a:r>
              <a:rPr lang="hu-HU" dirty="0"/>
              <a:t> belül hatalmas hiba alakul ki</a:t>
            </a:r>
          </a:p>
        </p:txBody>
      </p:sp>
    </p:spTree>
    <p:extLst>
      <p:ext uri="{BB962C8B-B14F-4D97-AF65-F5344CB8AC3E}">
        <p14:creationId xmlns:p14="http://schemas.microsoft.com/office/powerpoint/2010/main" val="37929040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Ezt követően a kiugró értékek mentén feldaraboltam a jelet. Egymásra illesztve jól láthatóan periodikus jelet mértünk</a:t>
            </a:r>
          </a:p>
        </p:txBody>
      </p:sp>
    </p:spTree>
    <p:extLst>
      <p:ext uri="{BB962C8B-B14F-4D97-AF65-F5344CB8AC3E}">
        <p14:creationId xmlns:p14="http://schemas.microsoft.com/office/powerpoint/2010/main" val="31766151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További előkészítéshez a </a:t>
            </a:r>
            <a:r>
              <a:rPr lang="hu-HU" dirty="0" err="1"/>
              <a:t>Short</a:t>
            </a:r>
            <a:r>
              <a:rPr lang="hu-HU" dirty="0"/>
              <a:t> Time Fourier </a:t>
            </a:r>
            <a:r>
              <a:rPr lang="hu-HU" dirty="0" err="1"/>
              <a:t>Transformation</a:t>
            </a:r>
            <a:r>
              <a:rPr lang="hu-HU" dirty="0"/>
              <a:t>-t és a </a:t>
            </a:r>
            <a:r>
              <a:rPr lang="hu-HU" dirty="0" err="1"/>
              <a:t>Wavelet</a:t>
            </a:r>
            <a:r>
              <a:rPr lang="hu-HU" dirty="0"/>
              <a:t> </a:t>
            </a:r>
            <a:r>
              <a:rPr lang="hu-HU" dirty="0" err="1"/>
              <a:t>Analysis</a:t>
            </a:r>
            <a:r>
              <a:rPr lang="hu-HU" dirty="0"/>
              <a:t>-t alkalmaztam, mellyel meghatározható volt a járás </a:t>
            </a:r>
            <a:r>
              <a:rPr lang="hu-HU" dirty="0" err="1"/>
              <a:t>freqvenciája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453272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Ezt követően jött a szezonalitás-</a:t>
            </a:r>
            <a:r>
              <a:rPr lang="hu-HU" dirty="0" err="1"/>
              <a:t>dekompozíció</a:t>
            </a:r>
            <a:r>
              <a:rPr lang="hu-HU" dirty="0"/>
              <a:t>, mellyel három részre bontottuk a jelet:</a:t>
            </a:r>
          </a:p>
          <a:p>
            <a:pPr marL="171450" indent="-171450">
              <a:buFontTx/>
              <a:buChar char="-"/>
            </a:pPr>
            <a:r>
              <a:rPr lang="hu-HU" dirty="0"/>
              <a:t>Trend – alany – meredek lejtőn fölfele – egyre rendezetlenebb járáskép</a:t>
            </a:r>
          </a:p>
          <a:p>
            <a:pPr marL="171450" indent="-171450">
              <a:buFontTx/>
              <a:buChar char="-"/>
            </a:pPr>
            <a:r>
              <a:rPr lang="hu-HU" dirty="0"/>
              <a:t>Szezonalitás</a:t>
            </a:r>
          </a:p>
          <a:p>
            <a:pPr marL="171450" indent="-171450">
              <a:buFontTx/>
              <a:buChar char="-"/>
            </a:pPr>
            <a:r>
              <a:rPr lang="hu-HU" dirty="0"/>
              <a:t>Maradó hiba</a:t>
            </a:r>
          </a:p>
        </p:txBody>
      </p:sp>
    </p:spTree>
    <p:extLst>
      <p:ext uri="{BB962C8B-B14F-4D97-AF65-F5344CB8AC3E}">
        <p14:creationId xmlns:p14="http://schemas.microsoft.com/office/powerpoint/2010/main" val="1430759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Garamond" panose="02020404030301010803" pitchFamily="18" charset="0"/>
              </a:defRPr>
            </a:lvl1pPr>
          </a:lstStyle>
          <a:p>
            <a:r>
              <a:rPr lang="hu-HU" dirty="0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</p:spTree>
    <p:extLst>
      <p:ext uri="{BB962C8B-B14F-4D97-AF65-F5344CB8AC3E}">
        <p14:creationId xmlns:p14="http://schemas.microsoft.com/office/powerpoint/2010/main" val="787455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8200" y="726580"/>
            <a:ext cx="9527771" cy="111053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1986742"/>
            <a:ext cx="9527771" cy="3990110"/>
          </a:xfrm>
        </p:spPr>
        <p:txBody>
          <a:bodyPr vert="eaVert"/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</a:p>
        </p:txBody>
      </p:sp>
    </p:spTree>
    <p:extLst>
      <p:ext uri="{BB962C8B-B14F-4D97-AF65-F5344CB8AC3E}">
        <p14:creationId xmlns:p14="http://schemas.microsoft.com/office/powerpoint/2010/main" val="2096138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814645"/>
            <a:ext cx="1790700" cy="5286897"/>
          </a:xfrm>
        </p:spPr>
        <p:txBody>
          <a:bodyPr vert="eaVert"/>
          <a:lstStyle/>
          <a:p>
            <a:r>
              <a:rPr lang="hu-HU" dirty="0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814647"/>
            <a:ext cx="7734300" cy="5286895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</p:spTree>
    <p:extLst>
      <p:ext uri="{BB962C8B-B14F-4D97-AF65-F5344CB8AC3E}">
        <p14:creationId xmlns:p14="http://schemas.microsoft.com/office/powerpoint/2010/main" val="2368373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8200" y="726580"/>
            <a:ext cx="9810404" cy="953939"/>
          </a:xfrm>
        </p:spPr>
        <p:txBody>
          <a:bodyPr>
            <a:normAutofit/>
          </a:bodyPr>
          <a:lstStyle>
            <a:lvl1pPr>
              <a:defRPr sz="35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hu-HU" dirty="0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1771135"/>
            <a:ext cx="9810404" cy="4333103"/>
          </a:xfrm>
        </p:spPr>
        <p:txBody>
          <a:bodyPr/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</a:p>
        </p:txBody>
      </p:sp>
    </p:spTree>
    <p:extLst>
      <p:ext uri="{BB962C8B-B14F-4D97-AF65-F5344CB8AC3E}">
        <p14:creationId xmlns:p14="http://schemas.microsoft.com/office/powerpoint/2010/main" val="1848546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9999634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9999634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</p:spTree>
    <p:extLst>
      <p:ext uri="{BB962C8B-B14F-4D97-AF65-F5344CB8AC3E}">
        <p14:creationId xmlns:p14="http://schemas.microsoft.com/office/powerpoint/2010/main" val="1329116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8200" y="726581"/>
            <a:ext cx="9760527" cy="985842"/>
          </a:xfrm>
        </p:spPr>
        <p:txBody>
          <a:bodyPr/>
          <a:lstStyle/>
          <a:p>
            <a:r>
              <a:rPr lang="hu-HU" dirty="0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731327" cy="430579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5867401" y="1825625"/>
            <a:ext cx="4731327" cy="430579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</p:spTree>
    <p:extLst>
      <p:ext uri="{BB962C8B-B14F-4D97-AF65-F5344CB8AC3E}">
        <p14:creationId xmlns:p14="http://schemas.microsoft.com/office/powerpoint/2010/main" val="2860841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668337"/>
            <a:ext cx="9409805" cy="1022351"/>
          </a:xfrm>
        </p:spPr>
        <p:txBody>
          <a:bodyPr/>
          <a:lstStyle/>
          <a:p>
            <a:r>
              <a:rPr lang="hu-HU" dirty="0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65507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dirty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7" y="2505075"/>
            <a:ext cx="4655071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5594522" y="1681163"/>
            <a:ext cx="465507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dirty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5594523" y="2505075"/>
            <a:ext cx="4655071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</p:spTree>
    <p:extLst>
      <p:ext uri="{BB962C8B-B14F-4D97-AF65-F5344CB8AC3E}">
        <p14:creationId xmlns:p14="http://schemas.microsoft.com/office/powerpoint/2010/main" val="2975509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8201" y="726581"/>
            <a:ext cx="9652462" cy="919340"/>
          </a:xfrm>
        </p:spPr>
        <p:txBody>
          <a:bodyPr/>
          <a:lstStyle/>
          <a:p>
            <a:r>
              <a:rPr lang="hu-HU" dirty="0"/>
              <a:t>Mintacím szerkesztése</a:t>
            </a:r>
          </a:p>
        </p:txBody>
      </p:sp>
    </p:spTree>
    <p:extLst>
      <p:ext uri="{BB962C8B-B14F-4D97-AF65-F5344CB8AC3E}">
        <p14:creationId xmlns:p14="http://schemas.microsoft.com/office/powerpoint/2010/main" val="3223306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6581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739832"/>
            <a:ext cx="3932237" cy="131756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5714797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</p:spTree>
    <p:extLst>
      <p:ext uri="{BB962C8B-B14F-4D97-AF65-F5344CB8AC3E}">
        <p14:creationId xmlns:p14="http://schemas.microsoft.com/office/powerpoint/2010/main" val="2906937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723206"/>
            <a:ext cx="3932237" cy="133419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54854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</p:spTree>
    <p:extLst>
      <p:ext uri="{BB962C8B-B14F-4D97-AF65-F5344CB8AC3E}">
        <p14:creationId xmlns:p14="http://schemas.microsoft.com/office/powerpoint/2010/main" val="511513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726580"/>
            <a:ext cx="9635836" cy="1110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1" y="1986742"/>
            <a:ext cx="9635836" cy="39901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</a:p>
        </p:txBody>
      </p:sp>
    </p:spTree>
    <p:extLst>
      <p:ext uri="{BB962C8B-B14F-4D97-AF65-F5344CB8AC3E}">
        <p14:creationId xmlns:p14="http://schemas.microsoft.com/office/powerpoint/2010/main" val="336692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Garamond" panose="020204040303010108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1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1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1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603736" y="967667"/>
            <a:ext cx="10049468" cy="647554"/>
          </a:xfrm>
        </p:spPr>
        <p:txBody>
          <a:bodyPr>
            <a:noAutofit/>
          </a:bodyPr>
          <a:lstStyle/>
          <a:p>
            <a:pPr algn="l"/>
            <a:r>
              <a:rPr lang="hu-HU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Az emberi járás elváltozásait kimutató eszköz fejlesztése</a:t>
            </a:r>
            <a:endParaRPr lang="hu-HU" sz="3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603736" y="1895302"/>
            <a:ext cx="9911864" cy="3472999"/>
          </a:xfrm>
        </p:spPr>
        <p:txBody>
          <a:bodyPr>
            <a:normAutofit/>
          </a:bodyPr>
          <a:lstStyle/>
          <a:p>
            <a:pPr algn="l"/>
            <a:r>
              <a:rPr lang="hu-HU" b="1" dirty="0" err="1">
                <a:ea typeface="Cambria" panose="02040503050406030204" pitchFamily="18" charset="0"/>
                <a:cs typeface="Times New Roman" panose="02020603050405020304" pitchFamily="18" charset="0"/>
              </a:rPr>
              <a:t>Kreinicker</a:t>
            </a:r>
            <a:r>
              <a:rPr lang="hu-HU" b="1" dirty="0">
                <a:ea typeface="Cambria" panose="02040503050406030204" pitchFamily="18" charset="0"/>
                <a:cs typeface="Times New Roman" panose="02020603050405020304" pitchFamily="18" charset="0"/>
              </a:rPr>
              <a:t> Gábor</a:t>
            </a:r>
          </a:p>
          <a:p>
            <a:pPr algn="l"/>
            <a:r>
              <a:rPr lang="hu-HU" b="1" dirty="0" err="1">
                <a:ea typeface="Cambria" panose="02040503050406030204" pitchFamily="18" charset="0"/>
                <a:cs typeface="Times New Roman" panose="02020603050405020304" pitchFamily="18" charset="0"/>
              </a:rPr>
              <a:t>Bsc</a:t>
            </a:r>
            <a:r>
              <a:rPr lang="hu-HU" b="1" dirty="0">
                <a:ea typeface="Cambria" panose="02040503050406030204" pitchFamily="18" charset="0"/>
                <a:cs typeface="Times New Roman" panose="02020603050405020304" pitchFamily="18" charset="0"/>
              </a:rPr>
              <a:t> hallgató</a:t>
            </a:r>
          </a:p>
          <a:p>
            <a:pPr algn="l"/>
            <a:r>
              <a:rPr lang="hu-HU" b="1" dirty="0">
                <a:ea typeface="Cambria" panose="02040503050406030204" pitchFamily="18" charset="0"/>
                <a:cs typeface="Times New Roman" panose="02020603050405020304" pitchFamily="18" charset="0"/>
              </a:rPr>
              <a:t>Gépészkar </a:t>
            </a:r>
          </a:p>
          <a:p>
            <a:pPr algn="l"/>
            <a:r>
              <a:rPr lang="hu-HU" b="1" dirty="0">
                <a:ea typeface="Cambria" panose="02040503050406030204" pitchFamily="18" charset="0"/>
                <a:cs typeface="Times New Roman" panose="02020603050405020304" pitchFamily="18" charset="0"/>
              </a:rPr>
              <a:t>ÚNKP-20-6</a:t>
            </a:r>
          </a:p>
          <a:p>
            <a:pPr algn="l"/>
            <a:endParaRPr lang="hu-HU" b="1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algn="l"/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Dr. Nagy Balázs Vince</a:t>
            </a:r>
          </a:p>
          <a:p>
            <a:pPr algn="l"/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Dr. Szilágyi Brigitta</a:t>
            </a:r>
          </a:p>
          <a:p>
            <a:pPr algn="l"/>
            <a:endParaRPr lang="hu-HU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algn="l"/>
            <a:endParaRPr lang="hu-HU" b="1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algn="l"/>
            <a:endParaRPr lang="hu-HU" b="1" dirty="0">
              <a:solidFill>
                <a:schemeClr val="tx1"/>
              </a:solidFill>
              <a:latin typeface="Garamond" panose="02020404030301010803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zövegdoboz 9"/>
          <p:cNvSpPr txBox="1"/>
          <p:nvPr/>
        </p:nvSpPr>
        <p:spPr>
          <a:xfrm>
            <a:off x="603736" y="5368301"/>
            <a:ext cx="71988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>
                <a:latin typeface="Garamond" panose="020204040303010108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BME 2020/2021. tanévi ÚNKP Konferencia</a:t>
            </a:r>
          </a:p>
          <a:p>
            <a:r>
              <a:rPr lang="hu-HU" b="1" dirty="0">
                <a:latin typeface="Garamond" panose="020204040303010108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2021. május 19.</a:t>
            </a:r>
          </a:p>
        </p:txBody>
      </p:sp>
    </p:spTree>
    <p:extLst>
      <p:ext uri="{BB962C8B-B14F-4D97-AF65-F5344CB8AC3E}">
        <p14:creationId xmlns:p14="http://schemas.microsoft.com/office/powerpoint/2010/main" val="2377355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97877" y="717788"/>
            <a:ext cx="11289323" cy="1146182"/>
          </a:xfrm>
        </p:spPr>
        <p:txBody>
          <a:bodyPr>
            <a:noAutofit/>
          </a:bodyPr>
          <a:lstStyle/>
          <a:p>
            <a:r>
              <a:rPr lang="en-US" dirty="0"/>
              <a:t>Az </a:t>
            </a:r>
            <a:r>
              <a:rPr lang="en-US" dirty="0" err="1"/>
              <a:t>ösztöndíjas</a:t>
            </a:r>
            <a:r>
              <a:rPr lang="en-US" dirty="0"/>
              <a:t> </a:t>
            </a:r>
            <a:r>
              <a:rPr lang="en-US" dirty="0" err="1"/>
              <a:t>periódus</a:t>
            </a:r>
            <a:r>
              <a:rPr lang="en-US" dirty="0"/>
              <a:t> </a:t>
            </a:r>
            <a:r>
              <a:rPr lang="en-US" dirty="0" err="1"/>
              <a:t>alatt</a:t>
            </a:r>
            <a:r>
              <a:rPr lang="en-US" dirty="0"/>
              <a:t> </a:t>
            </a:r>
            <a:r>
              <a:rPr lang="en-US" dirty="0" err="1"/>
              <a:t>elért</a:t>
            </a:r>
            <a:r>
              <a:rPr lang="en-US" dirty="0"/>
              <a:t> </a:t>
            </a:r>
            <a:r>
              <a:rPr lang="en-US" dirty="0" err="1"/>
              <a:t>eredmények</a:t>
            </a:r>
            <a:r>
              <a:rPr lang="en-US" dirty="0"/>
              <a:t> </a:t>
            </a:r>
            <a:r>
              <a:rPr lang="en-US" dirty="0" err="1"/>
              <a:t>ismertetése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1934308"/>
            <a:ext cx="10515600" cy="4169930"/>
          </a:xfrm>
        </p:spPr>
        <p:txBody>
          <a:bodyPr/>
          <a:lstStyle/>
          <a:p>
            <a:endParaRPr lang="hu-HU" b="1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endParaRPr lang="hu-HU" b="1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B39D84F2-F43D-4088-8EA6-419B7D8801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5950" y="2560566"/>
            <a:ext cx="7221843" cy="3581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artalom helye 2">
            <a:extLst>
              <a:ext uri="{FF2B5EF4-FFF2-40B4-BE49-F238E27FC236}">
                <a16:creationId xmlns:a16="http://schemas.microsoft.com/office/drawing/2014/main" id="{377F0C7D-69FD-48F3-BE2A-2CCF302E34B5}"/>
              </a:ext>
            </a:extLst>
          </p:cNvPr>
          <p:cNvSpPr txBox="1">
            <a:spLocks/>
          </p:cNvSpPr>
          <p:nvPr/>
        </p:nvSpPr>
        <p:spPr>
          <a:xfrm>
            <a:off x="838199" y="1771135"/>
            <a:ext cx="4182687" cy="37318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Módszerek tesztelése</a:t>
            </a:r>
          </a:p>
          <a:p>
            <a:r>
              <a:rPr lang="hu-HU" dirty="0"/>
              <a:t>150 méteres séta</a:t>
            </a:r>
            <a:br>
              <a:rPr lang="hu-HU" dirty="0"/>
            </a:br>
            <a:r>
              <a:rPr lang="hu-HU" dirty="0"/>
              <a:t>két fordulással</a:t>
            </a:r>
          </a:p>
        </p:txBody>
      </p:sp>
    </p:spTree>
    <p:extLst>
      <p:ext uri="{BB962C8B-B14F-4D97-AF65-F5344CB8AC3E}">
        <p14:creationId xmlns:p14="http://schemas.microsoft.com/office/powerpoint/2010/main" val="355641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97877" y="717788"/>
            <a:ext cx="11289323" cy="1146182"/>
          </a:xfrm>
        </p:spPr>
        <p:txBody>
          <a:bodyPr>
            <a:noAutofit/>
          </a:bodyPr>
          <a:lstStyle/>
          <a:p>
            <a:r>
              <a:rPr lang="en-US" dirty="0"/>
              <a:t>Az </a:t>
            </a:r>
            <a:r>
              <a:rPr lang="en-US" dirty="0" err="1"/>
              <a:t>ösztöndíjas</a:t>
            </a:r>
            <a:r>
              <a:rPr lang="en-US" dirty="0"/>
              <a:t> </a:t>
            </a:r>
            <a:r>
              <a:rPr lang="en-US" dirty="0" err="1"/>
              <a:t>periódus</a:t>
            </a:r>
            <a:r>
              <a:rPr lang="en-US" dirty="0"/>
              <a:t> </a:t>
            </a:r>
            <a:r>
              <a:rPr lang="en-US" dirty="0" err="1"/>
              <a:t>alatt</a:t>
            </a:r>
            <a:r>
              <a:rPr lang="en-US" dirty="0"/>
              <a:t> </a:t>
            </a:r>
            <a:r>
              <a:rPr lang="en-US" dirty="0" err="1"/>
              <a:t>elért</a:t>
            </a:r>
            <a:r>
              <a:rPr lang="en-US" dirty="0"/>
              <a:t> </a:t>
            </a:r>
            <a:r>
              <a:rPr lang="en-US" dirty="0" err="1"/>
              <a:t>eredmények</a:t>
            </a:r>
            <a:r>
              <a:rPr lang="en-US" dirty="0"/>
              <a:t> </a:t>
            </a:r>
            <a:r>
              <a:rPr lang="en-US" dirty="0" err="1"/>
              <a:t>ismertetése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1934308"/>
            <a:ext cx="10515600" cy="4169930"/>
          </a:xfrm>
        </p:spPr>
        <p:txBody>
          <a:bodyPr/>
          <a:lstStyle/>
          <a:p>
            <a:endParaRPr lang="hu-HU" b="1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endParaRPr lang="hu-HU" b="1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9886920-FF51-43D6-AC24-B1DEFD360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8058" y="2391817"/>
            <a:ext cx="3186460" cy="3780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FC3D3B-19D9-47E0-B328-365A8E4F08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1260" y="2391817"/>
            <a:ext cx="3186460" cy="3780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artalom helye 2">
            <a:extLst>
              <a:ext uri="{FF2B5EF4-FFF2-40B4-BE49-F238E27FC236}">
                <a16:creationId xmlns:a16="http://schemas.microsoft.com/office/drawing/2014/main" id="{8DA7AE25-E375-46F8-932F-9BF1C7C5AEDD}"/>
              </a:ext>
            </a:extLst>
          </p:cNvPr>
          <p:cNvSpPr txBox="1">
            <a:spLocks/>
          </p:cNvSpPr>
          <p:nvPr/>
        </p:nvSpPr>
        <p:spPr>
          <a:xfrm>
            <a:off x="838199" y="1771136"/>
            <a:ext cx="4182687" cy="620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Módszerek tesztelése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1851606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97877" y="717788"/>
            <a:ext cx="11289323" cy="1146182"/>
          </a:xfrm>
        </p:spPr>
        <p:txBody>
          <a:bodyPr>
            <a:noAutofit/>
          </a:bodyPr>
          <a:lstStyle/>
          <a:p>
            <a:r>
              <a:rPr lang="en-US" dirty="0"/>
              <a:t>Az </a:t>
            </a:r>
            <a:r>
              <a:rPr lang="en-US" dirty="0" err="1"/>
              <a:t>ösztöndíjas</a:t>
            </a:r>
            <a:r>
              <a:rPr lang="en-US" dirty="0"/>
              <a:t> </a:t>
            </a:r>
            <a:r>
              <a:rPr lang="en-US" dirty="0" err="1"/>
              <a:t>periódus</a:t>
            </a:r>
            <a:r>
              <a:rPr lang="en-US" dirty="0"/>
              <a:t> </a:t>
            </a:r>
            <a:r>
              <a:rPr lang="en-US" dirty="0" err="1"/>
              <a:t>alatt</a:t>
            </a:r>
            <a:r>
              <a:rPr lang="en-US" dirty="0"/>
              <a:t> </a:t>
            </a:r>
            <a:r>
              <a:rPr lang="en-US" dirty="0" err="1"/>
              <a:t>elért</a:t>
            </a:r>
            <a:r>
              <a:rPr lang="en-US" dirty="0"/>
              <a:t> </a:t>
            </a:r>
            <a:r>
              <a:rPr lang="en-US" dirty="0" err="1"/>
              <a:t>eredmények</a:t>
            </a:r>
            <a:r>
              <a:rPr lang="en-US" dirty="0"/>
              <a:t> </a:t>
            </a:r>
            <a:r>
              <a:rPr lang="en-US" dirty="0" err="1"/>
              <a:t>ismertetése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1934308"/>
            <a:ext cx="10515600" cy="4169930"/>
          </a:xfrm>
        </p:spPr>
        <p:txBody>
          <a:bodyPr/>
          <a:lstStyle/>
          <a:p>
            <a:endParaRPr lang="hu-HU" b="1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endParaRPr lang="hu-HU" b="1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B0FD18BD-24CD-4C13-943F-4FAA071F4A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2916" y="2215490"/>
            <a:ext cx="3747828" cy="3773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3C4BA7-2BE7-46CB-B617-8B998C7CE9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9250" y="2215490"/>
            <a:ext cx="3747828" cy="3773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artalom helye 2">
            <a:extLst>
              <a:ext uri="{FF2B5EF4-FFF2-40B4-BE49-F238E27FC236}">
                <a16:creationId xmlns:a16="http://schemas.microsoft.com/office/drawing/2014/main" id="{686AC155-D802-4F7A-B9BC-A85608740918}"/>
              </a:ext>
            </a:extLst>
          </p:cNvPr>
          <p:cNvSpPr txBox="1">
            <a:spLocks/>
          </p:cNvSpPr>
          <p:nvPr/>
        </p:nvSpPr>
        <p:spPr>
          <a:xfrm>
            <a:off x="838199" y="1771136"/>
            <a:ext cx="4182687" cy="620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Módszerek Tesztelése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1726940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97877" y="717788"/>
            <a:ext cx="11289323" cy="1146182"/>
          </a:xfrm>
        </p:spPr>
        <p:txBody>
          <a:bodyPr>
            <a:noAutofit/>
          </a:bodyPr>
          <a:lstStyle/>
          <a:p>
            <a:r>
              <a:rPr lang="en-US" dirty="0"/>
              <a:t>Az </a:t>
            </a:r>
            <a:r>
              <a:rPr lang="en-US" dirty="0" err="1"/>
              <a:t>ösztöndíjas</a:t>
            </a:r>
            <a:r>
              <a:rPr lang="en-US" dirty="0"/>
              <a:t> </a:t>
            </a:r>
            <a:r>
              <a:rPr lang="en-US" dirty="0" err="1"/>
              <a:t>periódus</a:t>
            </a:r>
            <a:r>
              <a:rPr lang="en-US" dirty="0"/>
              <a:t> </a:t>
            </a:r>
            <a:r>
              <a:rPr lang="en-US" dirty="0" err="1"/>
              <a:t>alatt</a:t>
            </a:r>
            <a:r>
              <a:rPr lang="en-US" dirty="0"/>
              <a:t> </a:t>
            </a:r>
            <a:r>
              <a:rPr lang="en-US" dirty="0" err="1"/>
              <a:t>elért</a:t>
            </a:r>
            <a:r>
              <a:rPr lang="en-US" dirty="0"/>
              <a:t> </a:t>
            </a:r>
            <a:r>
              <a:rPr lang="en-US" dirty="0" err="1"/>
              <a:t>eredmények</a:t>
            </a:r>
            <a:r>
              <a:rPr lang="en-US" dirty="0"/>
              <a:t> </a:t>
            </a:r>
            <a:r>
              <a:rPr lang="en-US" dirty="0" err="1"/>
              <a:t>ismertetése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1934308"/>
            <a:ext cx="10515600" cy="4169930"/>
          </a:xfrm>
        </p:spPr>
        <p:txBody>
          <a:bodyPr/>
          <a:lstStyle/>
          <a:p>
            <a:endParaRPr lang="hu-HU" b="1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endParaRPr lang="hu-HU" b="1" dirty="0"/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328110B6-9874-4088-920C-B6EA720D72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6525" y="4186928"/>
            <a:ext cx="1284454" cy="1569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0A36B7D7-8441-4A49-933C-6708CDDD6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9608" y="1651250"/>
            <a:ext cx="1762124" cy="4281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EE2A8F73-E4EA-4ECA-AD03-28148CE7E4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0361" y="1651249"/>
            <a:ext cx="1464922" cy="4313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artalom helye 2">
            <a:extLst>
              <a:ext uri="{FF2B5EF4-FFF2-40B4-BE49-F238E27FC236}">
                <a16:creationId xmlns:a16="http://schemas.microsoft.com/office/drawing/2014/main" id="{62FA9879-5835-48FF-85C5-60607F0F83E3}"/>
              </a:ext>
            </a:extLst>
          </p:cNvPr>
          <p:cNvSpPr txBox="1">
            <a:spLocks/>
          </p:cNvSpPr>
          <p:nvPr/>
        </p:nvSpPr>
        <p:spPr>
          <a:xfrm>
            <a:off x="838199" y="1771135"/>
            <a:ext cx="4182687" cy="3981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Tanítás</a:t>
            </a:r>
          </a:p>
          <a:p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LSTM háló</a:t>
            </a:r>
          </a:p>
          <a:p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1D </a:t>
            </a:r>
            <a:r>
              <a:rPr lang="hu-HU" dirty="0" err="1">
                <a:ea typeface="Cambria" panose="02040503050406030204" pitchFamily="18" charset="0"/>
                <a:cs typeface="Times New Roman" panose="02020603050405020304" pitchFamily="18" charset="0"/>
              </a:rPr>
              <a:t>konvolúció</a:t>
            </a:r>
            <a:endParaRPr lang="hu-HU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2D </a:t>
            </a:r>
            <a:r>
              <a:rPr lang="hu-HU" dirty="0" err="1">
                <a:ea typeface="Cambria" panose="02040503050406030204" pitchFamily="18" charset="0"/>
                <a:cs typeface="Times New Roman" panose="02020603050405020304" pitchFamily="18" charset="0"/>
              </a:rPr>
              <a:t>konvolúció</a:t>
            </a:r>
            <a:endParaRPr lang="hu-HU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10178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97877" y="717788"/>
            <a:ext cx="11289323" cy="1146182"/>
          </a:xfrm>
        </p:spPr>
        <p:txBody>
          <a:bodyPr>
            <a:noAutofit/>
          </a:bodyPr>
          <a:lstStyle/>
          <a:p>
            <a:r>
              <a:rPr lang="en-US" dirty="0"/>
              <a:t>Az </a:t>
            </a:r>
            <a:r>
              <a:rPr lang="en-US" dirty="0" err="1"/>
              <a:t>ösztöndíjas</a:t>
            </a:r>
            <a:r>
              <a:rPr lang="en-US" dirty="0"/>
              <a:t> </a:t>
            </a:r>
            <a:r>
              <a:rPr lang="en-US" dirty="0" err="1"/>
              <a:t>periódus</a:t>
            </a:r>
            <a:r>
              <a:rPr lang="en-US" dirty="0"/>
              <a:t> </a:t>
            </a:r>
            <a:r>
              <a:rPr lang="en-US" dirty="0" err="1"/>
              <a:t>alatt</a:t>
            </a:r>
            <a:r>
              <a:rPr lang="en-US" dirty="0"/>
              <a:t> </a:t>
            </a:r>
            <a:r>
              <a:rPr lang="en-US" dirty="0" err="1"/>
              <a:t>elért</a:t>
            </a:r>
            <a:r>
              <a:rPr lang="en-US" dirty="0"/>
              <a:t> </a:t>
            </a:r>
            <a:r>
              <a:rPr lang="en-US" dirty="0" err="1"/>
              <a:t>eredmények</a:t>
            </a:r>
            <a:r>
              <a:rPr lang="en-US" dirty="0"/>
              <a:t> </a:t>
            </a:r>
            <a:r>
              <a:rPr lang="en-US" dirty="0" err="1"/>
              <a:t>ismertetése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1934308"/>
            <a:ext cx="10515600" cy="4169930"/>
          </a:xfrm>
        </p:spPr>
        <p:txBody>
          <a:bodyPr/>
          <a:lstStyle/>
          <a:p>
            <a:endParaRPr lang="hu-HU" b="1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endParaRPr lang="hu-HU" b="1" dirty="0"/>
          </a:p>
        </p:txBody>
      </p:sp>
      <p:pic>
        <p:nvPicPr>
          <p:cNvPr id="4" name="opensim_video">
            <a:hlinkClick r:id="" action="ppaction://media"/>
            <a:extLst>
              <a:ext uri="{FF2B5EF4-FFF2-40B4-BE49-F238E27FC236}">
                <a16:creationId xmlns:a16="http://schemas.microsoft.com/office/drawing/2014/main" id="{407F9A56-34C1-410A-B30A-1A26DBA281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7877" y="3429000"/>
            <a:ext cx="5234228" cy="222109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4E61803B-1388-4389-8DFE-83F8876ADD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428" y="3429000"/>
            <a:ext cx="4795771" cy="2358576"/>
          </a:xfrm>
          <a:prstGeom prst="rect">
            <a:avLst/>
          </a:prstGeom>
        </p:spPr>
      </p:pic>
      <p:sp>
        <p:nvSpPr>
          <p:cNvPr id="6" name="Tartalom helye 2">
            <a:extLst>
              <a:ext uri="{FF2B5EF4-FFF2-40B4-BE49-F238E27FC236}">
                <a16:creationId xmlns:a16="http://schemas.microsoft.com/office/drawing/2014/main" id="{D0FE9BAC-62F0-4473-9679-1AB6E31B4CB3}"/>
              </a:ext>
            </a:extLst>
          </p:cNvPr>
          <p:cNvSpPr txBox="1">
            <a:spLocks/>
          </p:cNvSpPr>
          <p:nvPr/>
        </p:nvSpPr>
        <p:spPr>
          <a:xfrm>
            <a:off x="838199" y="1771136"/>
            <a:ext cx="4182687" cy="20028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Mérések megjelenítése</a:t>
            </a:r>
          </a:p>
          <a:p>
            <a:r>
              <a:rPr lang="hu-HU" dirty="0" err="1">
                <a:ea typeface="Cambria" panose="02040503050406030204" pitchFamily="18" charset="0"/>
                <a:cs typeface="Times New Roman" panose="02020603050405020304" pitchFamily="18" charset="0"/>
              </a:rPr>
              <a:t>OpenSim</a:t>
            </a:r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, </a:t>
            </a:r>
            <a:r>
              <a:rPr lang="hu-HU" dirty="0" err="1">
                <a:ea typeface="Cambria" panose="02040503050406030204" pitchFamily="18" charset="0"/>
                <a:cs typeface="Times New Roman" panose="02020603050405020304" pitchFamily="18" charset="0"/>
              </a:rPr>
              <a:t>OpenSense</a:t>
            </a:r>
            <a:endParaRPr lang="hu-HU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Inverz kinematika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805476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622069" y="753762"/>
            <a:ext cx="10515600" cy="953939"/>
          </a:xfrm>
        </p:spPr>
        <p:txBody>
          <a:bodyPr>
            <a:normAutofit/>
          </a:bodyPr>
          <a:lstStyle/>
          <a:p>
            <a:r>
              <a:rPr lang="en-US" dirty="0"/>
              <a:t>Az </a:t>
            </a:r>
            <a:r>
              <a:rPr lang="en-US" dirty="0" err="1"/>
              <a:t>elért</a:t>
            </a:r>
            <a:r>
              <a:rPr lang="en-US" dirty="0"/>
              <a:t> </a:t>
            </a:r>
            <a:r>
              <a:rPr lang="en-US" dirty="0" err="1"/>
              <a:t>eredmények</a:t>
            </a:r>
            <a:r>
              <a:rPr lang="en-US" dirty="0"/>
              <a:t> </a:t>
            </a:r>
            <a:r>
              <a:rPr lang="en-US" dirty="0" err="1"/>
              <a:t>összevetése</a:t>
            </a:r>
            <a:r>
              <a:rPr lang="en-US" dirty="0"/>
              <a:t> a </a:t>
            </a:r>
            <a:r>
              <a:rPr lang="en-US" dirty="0" err="1"/>
              <a:t>vállalásokkal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TDK-n I. </a:t>
            </a:r>
            <a:r>
              <a:rPr lang="hu-HU" dirty="0" err="1">
                <a:ea typeface="Cambria" panose="02040503050406030204" pitchFamily="18" charset="0"/>
                <a:cs typeface="Times New Roman" panose="02020603050405020304" pitchFamily="18" charset="0"/>
              </a:rPr>
              <a:t>helyezet</a:t>
            </a:r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 és különdíj, OTDK-</a:t>
            </a:r>
            <a:r>
              <a:rPr lang="hu-HU" dirty="0" err="1">
                <a:ea typeface="Cambria" panose="02040503050406030204" pitchFamily="18" charset="0"/>
                <a:cs typeface="Times New Roman" panose="02020603050405020304" pitchFamily="18" charset="0"/>
              </a:rPr>
              <a:t>ra</a:t>
            </a:r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 jelölt</a:t>
            </a:r>
          </a:p>
          <a:p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SE TDK részvétel</a:t>
            </a:r>
          </a:p>
          <a:p>
            <a:r>
              <a:rPr lang="hu-HU" b="1" dirty="0">
                <a:ea typeface="Cambria" panose="02040503050406030204" pitchFamily="18" charset="0"/>
                <a:cs typeface="Times New Roman" panose="02020603050405020304" pitchFamily="18" charset="0"/>
              </a:rPr>
              <a:t>OTDK-n I. </a:t>
            </a:r>
            <a:r>
              <a:rPr lang="hu-HU" b="1" dirty="0" err="1">
                <a:ea typeface="Cambria" panose="02040503050406030204" pitchFamily="18" charset="0"/>
                <a:cs typeface="Times New Roman" panose="02020603050405020304" pitchFamily="18" charset="0"/>
              </a:rPr>
              <a:t>helyezet</a:t>
            </a:r>
            <a:endParaRPr lang="hu-HU" b="1" dirty="0"/>
          </a:p>
        </p:txBody>
      </p:sp>
    </p:spTree>
    <p:extLst>
      <p:ext uri="{BB962C8B-B14F-4D97-AF65-F5344CB8AC3E}">
        <p14:creationId xmlns:p14="http://schemas.microsoft.com/office/powerpoint/2010/main" val="3797071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622069" y="753762"/>
            <a:ext cx="10515600" cy="953939"/>
          </a:xfrm>
        </p:spPr>
        <p:txBody>
          <a:bodyPr>
            <a:normAutofit/>
          </a:bodyPr>
          <a:lstStyle/>
          <a:p>
            <a:r>
              <a:rPr lang="en-US" dirty="0"/>
              <a:t>Az </a:t>
            </a:r>
            <a:r>
              <a:rPr lang="en-US" dirty="0" err="1"/>
              <a:t>elért</a:t>
            </a:r>
            <a:r>
              <a:rPr lang="en-US" dirty="0"/>
              <a:t> </a:t>
            </a:r>
            <a:r>
              <a:rPr lang="en-US" dirty="0" err="1"/>
              <a:t>eredmények</a:t>
            </a:r>
            <a:r>
              <a:rPr lang="en-US" dirty="0"/>
              <a:t> </a:t>
            </a:r>
            <a:r>
              <a:rPr lang="en-US" dirty="0" err="1"/>
              <a:t>összevetése</a:t>
            </a:r>
            <a:r>
              <a:rPr lang="en-US" dirty="0"/>
              <a:t> a </a:t>
            </a:r>
            <a:r>
              <a:rPr lang="en-US" dirty="0" err="1"/>
              <a:t>vállalásokkal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1" y="1701446"/>
            <a:ext cx="9810404" cy="506552"/>
          </a:xfrm>
        </p:spPr>
        <p:txBody>
          <a:bodyPr/>
          <a:lstStyle/>
          <a:p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Havonta legalább egy szakirodalom feldolgozása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72880471-0FA1-4816-84B7-C251898B0BA8}"/>
              </a:ext>
            </a:extLst>
          </p:cNvPr>
          <p:cNvSpPr txBox="1"/>
          <p:nvPr/>
        </p:nvSpPr>
        <p:spPr>
          <a:xfrm>
            <a:off x="838201" y="2207998"/>
            <a:ext cx="1079961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hu-HU" sz="1600" dirty="0">
                <a:latin typeface="Garamond" panose="02020404030301010803" pitchFamily="18" charset="0"/>
              </a:rPr>
              <a:t>NELSON-WONG, Erika, </a:t>
            </a:r>
            <a:r>
              <a:rPr lang="hu-HU" sz="1600" dirty="0" err="1">
                <a:latin typeface="Garamond" panose="02020404030301010803" pitchFamily="18" charset="0"/>
              </a:rPr>
              <a:t>et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al</a:t>
            </a:r>
            <a:r>
              <a:rPr lang="hu-HU" sz="1600" dirty="0">
                <a:latin typeface="Garamond" panose="02020404030301010803" pitchFamily="18" charset="0"/>
              </a:rPr>
              <a:t>. </a:t>
            </a:r>
            <a:r>
              <a:rPr lang="hu-HU" sz="1600" dirty="0" err="1">
                <a:latin typeface="Garamond" panose="02020404030301010803" pitchFamily="18" charset="0"/>
              </a:rPr>
              <a:t>Application</a:t>
            </a:r>
            <a:r>
              <a:rPr lang="hu-HU" sz="1600" dirty="0">
                <a:latin typeface="Garamond" panose="02020404030301010803" pitchFamily="18" charset="0"/>
              </a:rPr>
              <a:t> of </a:t>
            </a:r>
            <a:r>
              <a:rPr lang="hu-HU" sz="1600" dirty="0" err="1">
                <a:latin typeface="Garamond" panose="02020404030301010803" pitchFamily="18" charset="0"/>
              </a:rPr>
              <a:t>autocorrelation</a:t>
            </a:r>
            <a:r>
              <a:rPr lang="hu-HU" sz="1600" dirty="0">
                <a:latin typeface="Garamond" panose="02020404030301010803" pitchFamily="18" charset="0"/>
              </a:rPr>
              <a:t> and </a:t>
            </a:r>
            <a:r>
              <a:rPr lang="hu-HU" sz="1600" dirty="0" err="1">
                <a:latin typeface="Garamond" panose="02020404030301010803" pitchFamily="18" charset="0"/>
              </a:rPr>
              <a:t>cross-correlation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analyses</a:t>
            </a:r>
            <a:r>
              <a:rPr lang="hu-HU" sz="1600" dirty="0">
                <a:latin typeface="Garamond" panose="02020404030301010803" pitchFamily="18" charset="0"/>
              </a:rPr>
              <a:t> in human </a:t>
            </a:r>
            <a:r>
              <a:rPr lang="hu-HU" sz="1600" dirty="0" err="1">
                <a:latin typeface="Garamond" panose="02020404030301010803" pitchFamily="18" charset="0"/>
              </a:rPr>
              <a:t>movement</a:t>
            </a:r>
            <a:r>
              <a:rPr lang="hu-HU" sz="1600" dirty="0">
                <a:latin typeface="Garamond" panose="02020404030301010803" pitchFamily="18" charset="0"/>
              </a:rPr>
              <a:t> and </a:t>
            </a:r>
            <a:r>
              <a:rPr lang="hu-HU" sz="1600" dirty="0" err="1">
                <a:latin typeface="Garamond" panose="02020404030301010803" pitchFamily="18" charset="0"/>
              </a:rPr>
              <a:t>rehabilitation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research</a:t>
            </a:r>
            <a:r>
              <a:rPr lang="hu-HU" sz="1600" dirty="0">
                <a:latin typeface="Garamond" panose="02020404030301010803" pitchFamily="18" charset="0"/>
              </a:rPr>
              <a:t>. </a:t>
            </a:r>
            <a:r>
              <a:rPr lang="hu-HU" sz="1600" dirty="0" err="1">
                <a:latin typeface="Garamond" panose="02020404030301010803" pitchFamily="18" charset="0"/>
              </a:rPr>
              <a:t>journal</a:t>
            </a:r>
            <a:r>
              <a:rPr lang="hu-HU" sz="1600" dirty="0">
                <a:latin typeface="Garamond" panose="02020404030301010803" pitchFamily="18" charset="0"/>
              </a:rPr>
              <a:t> of </a:t>
            </a:r>
            <a:r>
              <a:rPr lang="hu-HU" sz="1600" dirty="0" err="1">
                <a:latin typeface="Garamond" panose="02020404030301010803" pitchFamily="18" charset="0"/>
              </a:rPr>
              <a:t>orthopaedic</a:t>
            </a:r>
            <a:r>
              <a:rPr lang="hu-HU" sz="1600" dirty="0">
                <a:latin typeface="Garamond" panose="02020404030301010803" pitchFamily="18" charset="0"/>
              </a:rPr>
              <a:t> &amp; </a:t>
            </a:r>
            <a:r>
              <a:rPr lang="hu-HU" sz="1600" dirty="0" err="1">
                <a:latin typeface="Garamond" panose="02020404030301010803" pitchFamily="18" charset="0"/>
              </a:rPr>
              <a:t>sports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physical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therapy</a:t>
            </a:r>
            <a:r>
              <a:rPr lang="hu-HU" sz="1600" dirty="0">
                <a:latin typeface="Garamond" panose="02020404030301010803" pitchFamily="18" charset="0"/>
              </a:rPr>
              <a:t>, 2009, 39.4: 287-295.</a:t>
            </a:r>
          </a:p>
          <a:p>
            <a:pPr marL="342900" indent="-342900">
              <a:buFont typeface="+mj-lt"/>
              <a:buAutoNum type="arabicPeriod"/>
            </a:pPr>
            <a:r>
              <a:rPr lang="hu-HU" sz="1600" dirty="0">
                <a:latin typeface="Garamond" panose="02020404030301010803" pitchFamily="18" charset="0"/>
              </a:rPr>
              <a:t>MAGER, Donald E.; ABERNETHY, </a:t>
            </a:r>
            <a:r>
              <a:rPr lang="hu-HU" sz="1600" dirty="0" err="1">
                <a:latin typeface="Garamond" panose="02020404030301010803" pitchFamily="18" charset="0"/>
              </a:rPr>
              <a:t>Darrell</a:t>
            </a:r>
            <a:r>
              <a:rPr lang="hu-HU" sz="1600" dirty="0">
                <a:latin typeface="Garamond" panose="02020404030301010803" pitchFamily="18" charset="0"/>
              </a:rPr>
              <a:t> R. </a:t>
            </a:r>
            <a:r>
              <a:rPr lang="hu-HU" sz="1600" dirty="0" err="1">
                <a:latin typeface="Garamond" panose="02020404030301010803" pitchFamily="18" charset="0"/>
              </a:rPr>
              <a:t>Use</a:t>
            </a:r>
            <a:r>
              <a:rPr lang="hu-HU" sz="1600" dirty="0">
                <a:latin typeface="Garamond" panose="02020404030301010803" pitchFamily="18" charset="0"/>
              </a:rPr>
              <a:t> of </a:t>
            </a:r>
            <a:r>
              <a:rPr lang="hu-HU" sz="1600" dirty="0" err="1">
                <a:latin typeface="Garamond" panose="02020404030301010803" pitchFamily="18" charset="0"/>
              </a:rPr>
              <a:t>wavelet</a:t>
            </a:r>
            <a:r>
              <a:rPr lang="hu-HU" sz="1600" dirty="0">
                <a:latin typeface="Garamond" panose="02020404030301010803" pitchFamily="18" charset="0"/>
              </a:rPr>
              <a:t> and </a:t>
            </a:r>
            <a:r>
              <a:rPr lang="hu-HU" sz="1600" dirty="0" err="1">
                <a:latin typeface="Garamond" panose="02020404030301010803" pitchFamily="18" charset="0"/>
              </a:rPr>
              <a:t>fast</a:t>
            </a:r>
            <a:r>
              <a:rPr lang="hu-HU" sz="1600" dirty="0">
                <a:latin typeface="Garamond" panose="02020404030301010803" pitchFamily="18" charset="0"/>
              </a:rPr>
              <a:t> Fourier </a:t>
            </a:r>
            <a:r>
              <a:rPr lang="hu-HU" sz="1600" dirty="0" err="1">
                <a:latin typeface="Garamond" panose="02020404030301010803" pitchFamily="18" charset="0"/>
              </a:rPr>
              <a:t>transforms</a:t>
            </a:r>
            <a:r>
              <a:rPr lang="hu-HU" sz="1600" dirty="0">
                <a:latin typeface="Garamond" panose="02020404030301010803" pitchFamily="18" charset="0"/>
              </a:rPr>
              <a:t> in </a:t>
            </a:r>
            <a:r>
              <a:rPr lang="hu-HU" sz="1600" dirty="0" err="1">
                <a:latin typeface="Garamond" panose="02020404030301010803" pitchFamily="18" charset="0"/>
              </a:rPr>
              <a:t>pharmacodynamics</a:t>
            </a:r>
            <a:r>
              <a:rPr lang="hu-HU" sz="1600" dirty="0">
                <a:latin typeface="Garamond" panose="02020404030301010803" pitchFamily="18" charset="0"/>
              </a:rPr>
              <a:t>. Journal of </a:t>
            </a:r>
            <a:r>
              <a:rPr lang="hu-HU" sz="1600" dirty="0" err="1">
                <a:latin typeface="Garamond" panose="02020404030301010803" pitchFamily="18" charset="0"/>
              </a:rPr>
              <a:t>Pharmacology</a:t>
            </a:r>
            <a:r>
              <a:rPr lang="hu-HU" sz="1600" dirty="0">
                <a:latin typeface="Garamond" panose="02020404030301010803" pitchFamily="18" charset="0"/>
              </a:rPr>
              <a:t> and </a:t>
            </a:r>
            <a:r>
              <a:rPr lang="hu-HU" sz="1600" dirty="0" err="1">
                <a:latin typeface="Garamond" panose="02020404030301010803" pitchFamily="18" charset="0"/>
              </a:rPr>
              <a:t>Experimental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Therapeutics</a:t>
            </a:r>
            <a:r>
              <a:rPr lang="hu-HU" sz="1600" dirty="0">
                <a:latin typeface="Garamond" panose="02020404030301010803" pitchFamily="18" charset="0"/>
              </a:rPr>
              <a:t>, 2007, 321.2: 423-430.</a:t>
            </a:r>
          </a:p>
          <a:p>
            <a:pPr marL="342900" indent="-342900">
              <a:buFont typeface="+mj-lt"/>
              <a:buAutoNum type="arabicPeriod"/>
            </a:pPr>
            <a:r>
              <a:rPr lang="hu-HU" sz="1600" dirty="0">
                <a:latin typeface="Garamond" panose="02020404030301010803" pitchFamily="18" charset="0"/>
              </a:rPr>
              <a:t>R. B. Cleveland, W. S. Cleveland, J.E. </a:t>
            </a:r>
            <a:r>
              <a:rPr lang="hu-HU" sz="1600" dirty="0" err="1">
                <a:latin typeface="Garamond" panose="02020404030301010803" pitchFamily="18" charset="0"/>
              </a:rPr>
              <a:t>McRae</a:t>
            </a:r>
            <a:r>
              <a:rPr lang="hu-HU" sz="1600" dirty="0">
                <a:latin typeface="Garamond" panose="02020404030301010803" pitchFamily="18" charset="0"/>
              </a:rPr>
              <a:t>, and I. </a:t>
            </a:r>
            <a:r>
              <a:rPr lang="hu-HU" sz="1600" dirty="0" err="1">
                <a:latin typeface="Garamond" panose="02020404030301010803" pitchFamily="18" charset="0"/>
              </a:rPr>
              <a:t>Terpenning</a:t>
            </a:r>
            <a:r>
              <a:rPr lang="hu-HU" sz="1600" dirty="0">
                <a:latin typeface="Garamond" panose="02020404030301010803" pitchFamily="18" charset="0"/>
              </a:rPr>
              <a:t> (1990) STL: A </a:t>
            </a:r>
            <a:r>
              <a:rPr lang="hu-HU" sz="1600" dirty="0" err="1">
                <a:latin typeface="Garamond" panose="02020404030301010803" pitchFamily="18" charset="0"/>
              </a:rPr>
              <a:t>Seasonal</a:t>
            </a:r>
            <a:r>
              <a:rPr lang="hu-HU" sz="1600" dirty="0">
                <a:latin typeface="Garamond" panose="02020404030301010803" pitchFamily="18" charset="0"/>
              </a:rPr>
              <a:t>-Trend </a:t>
            </a:r>
            <a:r>
              <a:rPr lang="hu-HU" sz="1600" dirty="0" err="1">
                <a:latin typeface="Garamond" panose="02020404030301010803" pitchFamily="18" charset="0"/>
              </a:rPr>
              <a:t>Decomposition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Procedure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Based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on</a:t>
            </a:r>
            <a:r>
              <a:rPr lang="hu-HU" sz="1600" dirty="0">
                <a:latin typeface="Garamond" panose="02020404030301010803" pitchFamily="18" charset="0"/>
              </a:rPr>
              <a:t> LOESS. Journal of </a:t>
            </a:r>
            <a:r>
              <a:rPr lang="hu-HU" sz="1600" dirty="0" err="1">
                <a:latin typeface="Garamond" panose="02020404030301010803" pitchFamily="18" charset="0"/>
              </a:rPr>
              <a:t>Official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Statistics</a:t>
            </a:r>
            <a:r>
              <a:rPr lang="hu-HU" sz="1600" dirty="0">
                <a:latin typeface="Garamond" panose="02020404030301010803" pitchFamily="18" charset="0"/>
              </a:rPr>
              <a:t>, 6, 3-73.</a:t>
            </a:r>
          </a:p>
          <a:p>
            <a:pPr marL="342900" indent="-342900">
              <a:buFont typeface="+mj-lt"/>
              <a:buAutoNum type="arabicPeriod"/>
            </a:pPr>
            <a:r>
              <a:rPr lang="hu-HU" sz="1600" dirty="0">
                <a:latin typeface="Garamond" panose="02020404030301010803" pitchFamily="18" charset="0"/>
              </a:rPr>
              <a:t>Li H, </a:t>
            </a:r>
            <a:r>
              <a:rPr lang="hu-HU" sz="1600" dirty="0" err="1">
                <a:latin typeface="Garamond" panose="02020404030301010803" pitchFamily="18" charset="0"/>
              </a:rPr>
              <a:t>Wang</a:t>
            </a:r>
            <a:r>
              <a:rPr lang="hu-HU" sz="1600" dirty="0">
                <a:latin typeface="Garamond" panose="02020404030301010803" pitchFamily="18" charset="0"/>
              </a:rPr>
              <a:t> W, </a:t>
            </a:r>
            <a:r>
              <a:rPr lang="hu-HU" sz="1600" dirty="0" err="1">
                <a:latin typeface="Garamond" panose="02020404030301010803" pitchFamily="18" charset="0"/>
              </a:rPr>
              <a:t>Huang</a:t>
            </a:r>
            <a:r>
              <a:rPr lang="hu-HU" sz="1600" dirty="0">
                <a:latin typeface="Garamond" panose="02020404030301010803" pitchFamily="18" charset="0"/>
              </a:rPr>
              <a:t> P, Li Q. Fault </a:t>
            </a:r>
            <a:r>
              <a:rPr lang="hu-HU" sz="1600" dirty="0" err="1">
                <a:latin typeface="Garamond" panose="02020404030301010803" pitchFamily="18" charset="0"/>
              </a:rPr>
              <a:t>diagnosis</a:t>
            </a:r>
            <a:r>
              <a:rPr lang="hu-HU" sz="1600" dirty="0">
                <a:latin typeface="Garamond" panose="02020404030301010803" pitchFamily="18" charset="0"/>
              </a:rPr>
              <a:t> of </a:t>
            </a:r>
            <a:r>
              <a:rPr lang="hu-HU" sz="1600" dirty="0" err="1">
                <a:latin typeface="Garamond" panose="02020404030301010803" pitchFamily="18" charset="0"/>
              </a:rPr>
              <a:t>rolling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bearing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using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symmetrized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dot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pattern</a:t>
            </a:r>
            <a:r>
              <a:rPr lang="hu-HU" sz="1600" dirty="0">
                <a:latin typeface="Garamond" panose="02020404030301010803" pitchFamily="18" charset="0"/>
              </a:rPr>
              <a:t> and </a:t>
            </a:r>
            <a:r>
              <a:rPr lang="hu-HU" sz="1600" dirty="0" err="1">
                <a:latin typeface="Garamond" panose="02020404030301010803" pitchFamily="18" charset="0"/>
              </a:rPr>
              <a:t>density-based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clustering</a:t>
            </a:r>
            <a:r>
              <a:rPr lang="hu-HU" sz="1600" dirty="0">
                <a:latin typeface="Garamond" panose="02020404030301010803" pitchFamily="18" charset="0"/>
              </a:rPr>
              <a:t>. </a:t>
            </a:r>
            <a:r>
              <a:rPr lang="hu-HU" sz="1600" dirty="0" err="1">
                <a:latin typeface="Garamond" panose="02020404030301010803" pitchFamily="18" charset="0"/>
              </a:rPr>
              <a:t>Measurement</a:t>
            </a:r>
            <a:r>
              <a:rPr lang="hu-HU" sz="1600" dirty="0">
                <a:latin typeface="Garamond" panose="02020404030301010803" pitchFamily="18" charset="0"/>
              </a:rPr>
              <a:t>. 2020 </a:t>
            </a:r>
            <a:r>
              <a:rPr lang="hu-HU" sz="1600" dirty="0" err="1">
                <a:latin typeface="Garamond" panose="02020404030301010803" pitchFamily="18" charset="0"/>
              </a:rPr>
              <a:t>Feb</a:t>
            </a:r>
            <a:r>
              <a:rPr lang="hu-HU" sz="1600" dirty="0">
                <a:latin typeface="Garamond" panose="02020404030301010803" pitchFamily="18" charset="0"/>
              </a:rPr>
              <a:t> 1;152:107293.</a:t>
            </a:r>
          </a:p>
          <a:p>
            <a:pPr marL="342900" indent="-342900">
              <a:buFont typeface="+mj-lt"/>
              <a:buAutoNum type="arabicPeriod"/>
            </a:pPr>
            <a:r>
              <a:rPr lang="hu-HU" sz="1600" dirty="0">
                <a:latin typeface="Garamond" panose="02020404030301010803" pitchFamily="18" charset="0"/>
              </a:rPr>
              <a:t>SALEM, </a:t>
            </a:r>
            <a:r>
              <a:rPr lang="hu-HU" sz="1600" dirty="0" err="1">
                <a:latin typeface="Garamond" panose="02020404030301010803" pitchFamily="18" charset="0"/>
              </a:rPr>
              <a:t>Osman</a:t>
            </a:r>
            <a:r>
              <a:rPr lang="hu-HU" sz="1600" dirty="0">
                <a:latin typeface="Garamond" panose="02020404030301010803" pitchFamily="18" charset="0"/>
              </a:rPr>
              <a:t>, </a:t>
            </a:r>
            <a:r>
              <a:rPr lang="hu-HU" sz="1600" dirty="0" err="1">
                <a:latin typeface="Garamond" panose="02020404030301010803" pitchFamily="18" charset="0"/>
              </a:rPr>
              <a:t>et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al</a:t>
            </a:r>
            <a:r>
              <a:rPr lang="hu-HU" sz="1600" dirty="0">
                <a:latin typeface="Garamond" panose="02020404030301010803" pitchFamily="18" charset="0"/>
              </a:rPr>
              <a:t>. </a:t>
            </a:r>
            <a:r>
              <a:rPr lang="hu-HU" sz="1600" dirty="0" err="1">
                <a:latin typeface="Garamond" panose="02020404030301010803" pitchFamily="18" charset="0"/>
              </a:rPr>
              <a:t>Sensor</a:t>
            </a:r>
            <a:r>
              <a:rPr lang="hu-HU" sz="1600" dirty="0">
                <a:latin typeface="Garamond" panose="02020404030301010803" pitchFamily="18" charset="0"/>
              </a:rPr>
              <a:t> fault and </a:t>
            </a:r>
            <a:r>
              <a:rPr lang="hu-HU" sz="1600" dirty="0" err="1">
                <a:latin typeface="Garamond" panose="02020404030301010803" pitchFamily="18" charset="0"/>
              </a:rPr>
              <a:t>patient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anomaly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detection</a:t>
            </a:r>
            <a:r>
              <a:rPr lang="hu-HU" sz="1600" dirty="0">
                <a:latin typeface="Garamond" panose="02020404030301010803" pitchFamily="18" charset="0"/>
              </a:rPr>
              <a:t> and </a:t>
            </a:r>
            <a:r>
              <a:rPr lang="hu-HU" sz="1600" dirty="0" err="1">
                <a:latin typeface="Garamond" panose="02020404030301010803" pitchFamily="18" charset="0"/>
              </a:rPr>
              <a:t>classification</a:t>
            </a:r>
            <a:r>
              <a:rPr lang="hu-HU" sz="1600" dirty="0">
                <a:latin typeface="Garamond" panose="02020404030301010803" pitchFamily="18" charset="0"/>
              </a:rPr>
              <a:t> in </a:t>
            </a:r>
            <a:r>
              <a:rPr lang="hu-HU" sz="1600" dirty="0" err="1">
                <a:latin typeface="Garamond" panose="02020404030301010803" pitchFamily="18" charset="0"/>
              </a:rPr>
              <a:t>medical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wireless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sensor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networks</a:t>
            </a:r>
            <a:r>
              <a:rPr lang="hu-HU" sz="1600" dirty="0">
                <a:latin typeface="Garamond" panose="02020404030301010803" pitchFamily="18" charset="0"/>
              </a:rPr>
              <a:t>. In: 2013 IEEE </a:t>
            </a:r>
            <a:r>
              <a:rPr lang="hu-HU" sz="1600" dirty="0" err="1">
                <a:latin typeface="Garamond" panose="02020404030301010803" pitchFamily="18" charset="0"/>
              </a:rPr>
              <a:t>international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conference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on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communications</a:t>
            </a:r>
            <a:r>
              <a:rPr lang="hu-HU" sz="1600" dirty="0">
                <a:latin typeface="Garamond" panose="02020404030301010803" pitchFamily="18" charset="0"/>
              </a:rPr>
              <a:t> (ICC). IEEE, 2013. p. 4373-4378.</a:t>
            </a:r>
          </a:p>
          <a:p>
            <a:pPr marL="342900" indent="-342900">
              <a:buFont typeface="+mj-lt"/>
              <a:buAutoNum type="arabicPeriod"/>
            </a:pPr>
            <a:r>
              <a:rPr lang="hu-HU" sz="1600" dirty="0">
                <a:latin typeface="Garamond" panose="02020404030301010803" pitchFamily="18" charset="0"/>
              </a:rPr>
              <a:t>GERS, Felix A.; SCHMIDHUBER, Jürgen; CUMMINS, Fred. </a:t>
            </a:r>
            <a:r>
              <a:rPr lang="hu-HU" sz="1600" dirty="0" err="1">
                <a:latin typeface="Garamond" panose="02020404030301010803" pitchFamily="18" charset="0"/>
              </a:rPr>
              <a:t>Learning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to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forget</a:t>
            </a:r>
            <a:r>
              <a:rPr lang="hu-HU" sz="1600" dirty="0">
                <a:latin typeface="Garamond" panose="02020404030301010803" pitchFamily="18" charset="0"/>
              </a:rPr>
              <a:t>: </a:t>
            </a:r>
            <a:r>
              <a:rPr lang="hu-HU" sz="1600" dirty="0" err="1">
                <a:latin typeface="Garamond" panose="02020404030301010803" pitchFamily="18" charset="0"/>
              </a:rPr>
              <a:t>Continual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prediction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with</a:t>
            </a:r>
            <a:r>
              <a:rPr lang="hu-HU" sz="1600" dirty="0">
                <a:latin typeface="Garamond" panose="02020404030301010803" pitchFamily="18" charset="0"/>
              </a:rPr>
              <a:t> LSTM. 1999.</a:t>
            </a:r>
          </a:p>
          <a:p>
            <a:pPr marL="342900" indent="-342900">
              <a:buFont typeface="+mj-lt"/>
              <a:buAutoNum type="arabicPeriod"/>
            </a:pPr>
            <a:r>
              <a:rPr lang="hu-HU" sz="1600" dirty="0">
                <a:latin typeface="Garamond" panose="02020404030301010803" pitchFamily="18" charset="0"/>
              </a:rPr>
              <a:t>LEE, Song-Mi; YOON, </a:t>
            </a:r>
            <a:r>
              <a:rPr lang="hu-HU" sz="1600" dirty="0" err="1">
                <a:latin typeface="Garamond" panose="02020404030301010803" pitchFamily="18" charset="0"/>
              </a:rPr>
              <a:t>Sang</a:t>
            </a:r>
            <a:r>
              <a:rPr lang="hu-HU" sz="1600" dirty="0">
                <a:latin typeface="Garamond" panose="02020404030301010803" pitchFamily="18" charset="0"/>
              </a:rPr>
              <a:t> Min; CHO, </a:t>
            </a:r>
            <a:r>
              <a:rPr lang="hu-HU" sz="1600" dirty="0" err="1">
                <a:latin typeface="Garamond" panose="02020404030301010803" pitchFamily="18" charset="0"/>
              </a:rPr>
              <a:t>Heeryon</a:t>
            </a:r>
            <a:r>
              <a:rPr lang="hu-HU" sz="1600" dirty="0">
                <a:latin typeface="Garamond" panose="02020404030301010803" pitchFamily="18" charset="0"/>
              </a:rPr>
              <a:t>. Human </a:t>
            </a:r>
            <a:r>
              <a:rPr lang="hu-HU" sz="1600" dirty="0" err="1">
                <a:latin typeface="Garamond" panose="02020404030301010803" pitchFamily="18" charset="0"/>
              </a:rPr>
              <a:t>activity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recognition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from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accelerometer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data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using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Convolutional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Neural</a:t>
            </a:r>
            <a:r>
              <a:rPr lang="hu-HU" sz="1600" dirty="0">
                <a:latin typeface="Garamond" panose="02020404030301010803" pitchFamily="18" charset="0"/>
              </a:rPr>
              <a:t> Network. In: 2017 </a:t>
            </a:r>
            <a:r>
              <a:rPr lang="hu-HU" sz="1600" dirty="0" err="1">
                <a:latin typeface="Garamond" panose="02020404030301010803" pitchFamily="18" charset="0"/>
              </a:rPr>
              <a:t>ieee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international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conference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on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big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data</a:t>
            </a:r>
            <a:r>
              <a:rPr lang="hu-HU" sz="1600" dirty="0">
                <a:latin typeface="Garamond" panose="02020404030301010803" pitchFamily="18" charset="0"/>
              </a:rPr>
              <a:t> and </a:t>
            </a:r>
            <a:r>
              <a:rPr lang="hu-HU" sz="1600" dirty="0" err="1">
                <a:latin typeface="Garamond" panose="02020404030301010803" pitchFamily="18" charset="0"/>
              </a:rPr>
              <a:t>smart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computing</a:t>
            </a:r>
            <a:r>
              <a:rPr lang="hu-HU" sz="1600" dirty="0">
                <a:latin typeface="Garamond" panose="02020404030301010803" pitchFamily="18" charset="0"/>
              </a:rPr>
              <a:t> (</a:t>
            </a:r>
            <a:r>
              <a:rPr lang="hu-HU" sz="1600" dirty="0" err="1">
                <a:latin typeface="Garamond" panose="02020404030301010803" pitchFamily="18" charset="0"/>
              </a:rPr>
              <a:t>bigcomp</a:t>
            </a:r>
            <a:r>
              <a:rPr lang="hu-HU" sz="1600" dirty="0">
                <a:latin typeface="Garamond" panose="02020404030301010803" pitchFamily="18" charset="0"/>
              </a:rPr>
              <a:t>). IEEE, 2017. p. 131-134.</a:t>
            </a:r>
          </a:p>
          <a:p>
            <a:pPr marL="342900" indent="-342900">
              <a:buFont typeface="+mj-lt"/>
              <a:buAutoNum type="arabicPeriod"/>
            </a:pPr>
            <a:r>
              <a:rPr lang="hu-HU" sz="1600" dirty="0">
                <a:latin typeface="Garamond" panose="02020404030301010803" pitchFamily="18" charset="0"/>
              </a:rPr>
              <a:t>CHO, </a:t>
            </a:r>
            <a:r>
              <a:rPr lang="hu-HU" sz="1600" dirty="0" err="1">
                <a:latin typeface="Garamond" panose="02020404030301010803" pitchFamily="18" charset="0"/>
              </a:rPr>
              <a:t>Heeryon</a:t>
            </a:r>
            <a:r>
              <a:rPr lang="hu-HU" sz="1600" dirty="0">
                <a:latin typeface="Garamond" panose="02020404030301010803" pitchFamily="18" charset="0"/>
              </a:rPr>
              <a:t>; YOON, </a:t>
            </a:r>
            <a:r>
              <a:rPr lang="hu-HU" sz="1600" dirty="0" err="1">
                <a:latin typeface="Garamond" panose="02020404030301010803" pitchFamily="18" charset="0"/>
              </a:rPr>
              <a:t>Sang</a:t>
            </a:r>
            <a:r>
              <a:rPr lang="hu-HU" sz="1600" dirty="0">
                <a:latin typeface="Garamond" panose="02020404030301010803" pitchFamily="18" charset="0"/>
              </a:rPr>
              <a:t> Min. </a:t>
            </a:r>
            <a:r>
              <a:rPr lang="hu-HU" sz="1600" dirty="0" err="1">
                <a:latin typeface="Garamond" panose="02020404030301010803" pitchFamily="18" charset="0"/>
              </a:rPr>
              <a:t>Divide</a:t>
            </a:r>
            <a:r>
              <a:rPr lang="hu-HU" sz="1600" dirty="0">
                <a:latin typeface="Garamond" panose="02020404030301010803" pitchFamily="18" charset="0"/>
              </a:rPr>
              <a:t> and </a:t>
            </a:r>
            <a:r>
              <a:rPr lang="hu-HU" sz="1600" dirty="0" err="1">
                <a:latin typeface="Garamond" panose="02020404030301010803" pitchFamily="18" charset="0"/>
              </a:rPr>
              <a:t>conquer-based</a:t>
            </a:r>
            <a:r>
              <a:rPr lang="hu-HU" sz="1600" dirty="0">
                <a:latin typeface="Garamond" panose="02020404030301010803" pitchFamily="18" charset="0"/>
              </a:rPr>
              <a:t> 1D CNN human </a:t>
            </a:r>
            <a:r>
              <a:rPr lang="hu-HU" sz="1600" dirty="0" err="1">
                <a:latin typeface="Garamond" panose="02020404030301010803" pitchFamily="18" charset="0"/>
              </a:rPr>
              <a:t>activity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recognition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using</a:t>
            </a:r>
            <a:r>
              <a:rPr lang="hu-HU" sz="1600" dirty="0">
                <a:latin typeface="Garamond" panose="02020404030301010803" pitchFamily="18" charset="0"/>
              </a:rPr>
              <a:t> test </a:t>
            </a:r>
            <a:r>
              <a:rPr lang="hu-HU" sz="1600" dirty="0" err="1">
                <a:latin typeface="Garamond" panose="02020404030301010803" pitchFamily="18" charset="0"/>
              </a:rPr>
              <a:t>data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sharpening</a:t>
            </a:r>
            <a:r>
              <a:rPr lang="hu-HU" sz="1600" dirty="0">
                <a:latin typeface="Garamond" panose="02020404030301010803" pitchFamily="18" charset="0"/>
              </a:rPr>
              <a:t>. </a:t>
            </a:r>
            <a:r>
              <a:rPr lang="hu-HU" sz="1600" dirty="0" err="1">
                <a:latin typeface="Garamond" panose="02020404030301010803" pitchFamily="18" charset="0"/>
              </a:rPr>
              <a:t>Sensors</a:t>
            </a:r>
            <a:r>
              <a:rPr lang="hu-HU" sz="1600" dirty="0">
                <a:latin typeface="Garamond" panose="02020404030301010803" pitchFamily="18" charset="0"/>
              </a:rPr>
              <a:t>, 2018, 18.4: 1055.</a:t>
            </a:r>
          </a:p>
          <a:p>
            <a:pPr marL="342900" indent="-342900">
              <a:buFont typeface="+mj-lt"/>
              <a:buAutoNum type="arabicPeriod"/>
            </a:pPr>
            <a:r>
              <a:rPr lang="hu-HU" sz="1600" dirty="0">
                <a:latin typeface="Garamond" panose="02020404030301010803" pitchFamily="18" charset="0"/>
              </a:rPr>
              <a:t>HASAN, C. Z. C.; JAILANI, ROZITA; TAHIR, N. M. </a:t>
            </a:r>
            <a:r>
              <a:rPr lang="hu-HU" sz="1600" dirty="0" err="1">
                <a:latin typeface="Garamond" panose="02020404030301010803" pitchFamily="18" charset="0"/>
              </a:rPr>
              <a:t>Automated</a:t>
            </a:r>
            <a:r>
              <a:rPr lang="hu-HU" sz="1600" dirty="0">
                <a:latin typeface="Garamond" panose="02020404030301010803" pitchFamily="18" charset="0"/>
              </a:rPr>
              <a:t> </a:t>
            </a:r>
            <a:r>
              <a:rPr lang="hu-HU" sz="1600" dirty="0" err="1">
                <a:latin typeface="Garamond" panose="02020404030301010803" pitchFamily="18" charset="0"/>
              </a:rPr>
              <a:t>classification</a:t>
            </a:r>
            <a:r>
              <a:rPr lang="hu-HU" sz="1600" dirty="0">
                <a:latin typeface="Garamond" panose="02020404030301010803" pitchFamily="18" charset="0"/>
              </a:rPr>
              <a:t> of </a:t>
            </a:r>
            <a:r>
              <a:rPr lang="hu-HU" sz="1600" dirty="0" err="1">
                <a:latin typeface="Garamond" panose="02020404030301010803" pitchFamily="18" charset="0"/>
              </a:rPr>
              <a:t>gait</a:t>
            </a:r>
            <a:endParaRPr lang="hu-HU" sz="16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00659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0" y="1227404"/>
            <a:ext cx="11805288" cy="1934961"/>
          </a:xfrm>
        </p:spPr>
        <p:txBody>
          <a:bodyPr>
            <a:normAutofit/>
          </a:bodyPr>
          <a:lstStyle/>
          <a:p>
            <a:pPr algn="ctr"/>
            <a:r>
              <a:rPr lang="hu-HU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Köszönöm a figyelmet!</a:t>
            </a:r>
          </a:p>
        </p:txBody>
      </p:sp>
      <p:sp>
        <p:nvSpPr>
          <p:cNvPr id="18" name="Cím 1"/>
          <p:cNvSpPr txBox="1">
            <a:spLocks/>
          </p:cNvSpPr>
          <p:nvPr/>
        </p:nvSpPr>
        <p:spPr>
          <a:xfrm>
            <a:off x="0" y="2840980"/>
            <a:ext cx="11805288" cy="19349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u-HU" sz="4000" dirty="0">
                <a:solidFill>
                  <a:srgbClr val="84BE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unkp.bme.hu</a:t>
            </a:r>
          </a:p>
        </p:txBody>
      </p:sp>
    </p:spTree>
    <p:extLst>
      <p:ext uri="{BB962C8B-B14F-4D97-AF65-F5344CB8AC3E}">
        <p14:creationId xmlns:p14="http://schemas.microsoft.com/office/powerpoint/2010/main" val="1184657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617539" y="753762"/>
            <a:ext cx="11421207" cy="953939"/>
          </a:xfrm>
        </p:spPr>
        <p:txBody>
          <a:bodyPr>
            <a:normAutofit/>
          </a:bodyPr>
          <a:lstStyle/>
          <a:p>
            <a:r>
              <a:rPr lang="en-US" sz="3500" dirty="0"/>
              <a:t>A </a:t>
            </a:r>
            <a:r>
              <a:rPr lang="en-US" sz="3500" dirty="0" err="1"/>
              <a:t>kutatási</a:t>
            </a:r>
            <a:r>
              <a:rPr lang="en-US" sz="3500" dirty="0"/>
              <a:t> </a:t>
            </a:r>
            <a:r>
              <a:rPr lang="en-US" sz="3500" dirty="0" err="1"/>
              <a:t>terv</a:t>
            </a:r>
            <a:r>
              <a:rPr lang="en-US" sz="3500" dirty="0"/>
              <a:t> </a:t>
            </a:r>
            <a:r>
              <a:rPr lang="en-US" sz="3500" dirty="0" err="1"/>
              <a:t>rövid</a:t>
            </a:r>
            <a:r>
              <a:rPr lang="en-US" sz="3500" dirty="0"/>
              <a:t> </a:t>
            </a:r>
            <a:r>
              <a:rPr lang="en-US" sz="3500" dirty="0" err="1"/>
              <a:t>összefoglalása</a:t>
            </a:r>
            <a:endParaRPr lang="hu-HU" sz="350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Irodalom kutatás</a:t>
            </a:r>
          </a:p>
          <a:p>
            <a:r>
              <a:rPr lang="hu-HU" b="1" dirty="0">
                <a:ea typeface="Cambria" panose="02040503050406030204" pitchFamily="18" charset="0"/>
                <a:cs typeface="Times New Roman" panose="02020603050405020304" pitchFamily="18" charset="0"/>
              </a:rPr>
              <a:t>Prototípus összehasonlítása más rendszerekkel, és fejlesztés</a:t>
            </a:r>
          </a:p>
          <a:p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Kiértékelő program fejlesztése, és tanító adatok gyűjtése</a:t>
            </a:r>
          </a:p>
          <a:p>
            <a:r>
              <a:rPr lang="hu-HU" b="1" dirty="0">
                <a:ea typeface="Cambria" panose="02040503050406030204" pitchFamily="18" charset="0"/>
                <a:cs typeface="Times New Roman" panose="02020603050405020304" pitchFamily="18" charset="0"/>
              </a:rPr>
              <a:t>Klinikai tesztek és kiértékelés</a:t>
            </a:r>
          </a:p>
          <a:p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Rehabilitációs tesztek</a:t>
            </a:r>
          </a:p>
          <a:p>
            <a:r>
              <a:rPr lang="hu-HU" b="1" dirty="0">
                <a:ea typeface="Cambria" panose="02040503050406030204" pitchFamily="18" charset="0"/>
                <a:cs typeface="Times New Roman" panose="02020603050405020304" pitchFamily="18" charset="0"/>
              </a:rPr>
              <a:t>TDK pályamunka </a:t>
            </a:r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elkészítése</a:t>
            </a:r>
            <a:endParaRPr lang="hu-HU" b="1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endParaRPr lang="hu-HU" b="1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A7589C26-57AF-48F2-83A5-AA476A07FF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29000"/>
            <a:ext cx="4411288" cy="256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664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97877" y="717788"/>
            <a:ext cx="11289323" cy="1146182"/>
          </a:xfrm>
        </p:spPr>
        <p:txBody>
          <a:bodyPr>
            <a:noAutofit/>
          </a:bodyPr>
          <a:lstStyle/>
          <a:p>
            <a:r>
              <a:rPr lang="en-US" dirty="0"/>
              <a:t>Az </a:t>
            </a:r>
            <a:r>
              <a:rPr lang="en-US" dirty="0" err="1"/>
              <a:t>ösztöndíjas</a:t>
            </a:r>
            <a:r>
              <a:rPr lang="en-US" dirty="0"/>
              <a:t> </a:t>
            </a:r>
            <a:r>
              <a:rPr lang="en-US" dirty="0" err="1"/>
              <a:t>periódus</a:t>
            </a:r>
            <a:r>
              <a:rPr lang="en-US" dirty="0"/>
              <a:t> </a:t>
            </a:r>
            <a:r>
              <a:rPr lang="en-US" dirty="0" err="1"/>
              <a:t>alatt</a:t>
            </a:r>
            <a:r>
              <a:rPr lang="en-US" dirty="0"/>
              <a:t> </a:t>
            </a:r>
            <a:r>
              <a:rPr lang="en-US" dirty="0" err="1"/>
              <a:t>elért</a:t>
            </a:r>
            <a:r>
              <a:rPr lang="en-US" dirty="0"/>
              <a:t> </a:t>
            </a:r>
            <a:r>
              <a:rPr lang="en-US" dirty="0" err="1"/>
              <a:t>eredmények</a:t>
            </a:r>
            <a:r>
              <a:rPr lang="en-US" dirty="0"/>
              <a:t> </a:t>
            </a:r>
            <a:r>
              <a:rPr lang="en-US" dirty="0" err="1"/>
              <a:t>ismertetése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1934308"/>
            <a:ext cx="10515600" cy="4169930"/>
          </a:xfrm>
        </p:spPr>
        <p:txBody>
          <a:bodyPr/>
          <a:lstStyle/>
          <a:p>
            <a:endParaRPr lang="hu-HU" b="1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endParaRPr lang="hu-HU" b="1" dirty="0"/>
          </a:p>
        </p:txBody>
      </p:sp>
      <p:pic>
        <p:nvPicPr>
          <p:cNvPr id="4" name="Tartalom helye 14">
            <a:extLst>
              <a:ext uri="{FF2B5EF4-FFF2-40B4-BE49-F238E27FC236}">
                <a16:creationId xmlns:a16="http://schemas.microsoft.com/office/drawing/2014/main" id="{333CB1FE-D458-494F-86D2-D661E287CD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30" r="6510"/>
          <a:stretch/>
        </p:blipFill>
        <p:spPr>
          <a:xfrm>
            <a:off x="4730010" y="2600405"/>
            <a:ext cx="2493065" cy="3295243"/>
          </a:xfrm>
          <a:prstGeom prst="rect">
            <a:avLst/>
          </a:prstGeom>
        </p:spPr>
      </p:pic>
      <p:pic>
        <p:nvPicPr>
          <p:cNvPr id="5" name="Tartalom helye 13">
            <a:extLst>
              <a:ext uri="{FF2B5EF4-FFF2-40B4-BE49-F238E27FC236}">
                <a16:creationId xmlns:a16="http://schemas.microsoft.com/office/drawing/2014/main" id="{6C7C5B31-402B-4AC6-AE02-D6F42F2201A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8" t="7155" r="6448" b="5629"/>
          <a:stretch/>
        </p:blipFill>
        <p:spPr>
          <a:xfrm>
            <a:off x="1770611" y="2600405"/>
            <a:ext cx="2335878" cy="1923198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D2885DCB-AEA2-40BA-BFD4-95D3C3C3A15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9" t="11796" r="4353" b="9446"/>
          <a:stretch/>
        </p:blipFill>
        <p:spPr>
          <a:xfrm flipH="1">
            <a:off x="1770609" y="4523604"/>
            <a:ext cx="2335877" cy="1372044"/>
          </a:xfrm>
          <a:prstGeom prst="rect">
            <a:avLst/>
          </a:prstGeom>
        </p:spPr>
      </p:pic>
      <p:pic>
        <p:nvPicPr>
          <p:cNvPr id="7" name="Kép 6" descr="Nincs elérhető leírás.">
            <a:extLst>
              <a:ext uri="{FF2B5EF4-FFF2-40B4-BE49-F238E27FC236}">
                <a16:creationId xmlns:a16="http://schemas.microsoft.com/office/drawing/2014/main" id="{8C8B6409-55BE-4C6D-B545-09B14275C33F}"/>
              </a:ext>
            </a:extLst>
          </p:cNvPr>
          <p:cNvPicPr/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14"/>
          <a:stretch/>
        </p:blipFill>
        <p:spPr>
          <a:xfrm>
            <a:off x="7907906" y="2600405"/>
            <a:ext cx="2022667" cy="3295243"/>
          </a:xfrm>
          <a:prstGeom prst="rect">
            <a:avLst/>
          </a:prstGeom>
        </p:spPr>
      </p:pic>
      <p:sp>
        <p:nvSpPr>
          <p:cNvPr id="10" name="Tartalom helye 2">
            <a:extLst>
              <a:ext uri="{FF2B5EF4-FFF2-40B4-BE49-F238E27FC236}">
                <a16:creationId xmlns:a16="http://schemas.microsoft.com/office/drawing/2014/main" id="{FCFE788D-3E19-4951-BC3A-41FC06A8AD2F}"/>
              </a:ext>
            </a:extLst>
          </p:cNvPr>
          <p:cNvSpPr txBox="1">
            <a:spLocks/>
          </p:cNvSpPr>
          <p:nvPr/>
        </p:nvSpPr>
        <p:spPr>
          <a:xfrm>
            <a:off x="838200" y="1771136"/>
            <a:ext cx="3118658" cy="620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Eszköz felépítése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669022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97877" y="717788"/>
            <a:ext cx="11289323" cy="1146182"/>
          </a:xfrm>
        </p:spPr>
        <p:txBody>
          <a:bodyPr>
            <a:noAutofit/>
          </a:bodyPr>
          <a:lstStyle/>
          <a:p>
            <a:r>
              <a:rPr lang="en-US" dirty="0"/>
              <a:t>Az </a:t>
            </a:r>
            <a:r>
              <a:rPr lang="en-US" dirty="0" err="1"/>
              <a:t>ösztöndíjas</a:t>
            </a:r>
            <a:r>
              <a:rPr lang="en-US" dirty="0"/>
              <a:t> </a:t>
            </a:r>
            <a:r>
              <a:rPr lang="en-US" dirty="0" err="1"/>
              <a:t>periódus</a:t>
            </a:r>
            <a:r>
              <a:rPr lang="en-US" dirty="0"/>
              <a:t> </a:t>
            </a:r>
            <a:r>
              <a:rPr lang="en-US" dirty="0" err="1"/>
              <a:t>alatt</a:t>
            </a:r>
            <a:r>
              <a:rPr lang="en-US" dirty="0"/>
              <a:t> </a:t>
            </a:r>
            <a:r>
              <a:rPr lang="en-US" dirty="0" err="1"/>
              <a:t>elért</a:t>
            </a:r>
            <a:r>
              <a:rPr lang="en-US" dirty="0"/>
              <a:t> </a:t>
            </a:r>
            <a:r>
              <a:rPr lang="en-US" dirty="0" err="1"/>
              <a:t>eredmények</a:t>
            </a:r>
            <a:r>
              <a:rPr lang="en-US" dirty="0"/>
              <a:t> </a:t>
            </a:r>
            <a:r>
              <a:rPr lang="en-US" dirty="0" err="1"/>
              <a:t>ismertetése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1934308"/>
            <a:ext cx="10515600" cy="4169930"/>
          </a:xfrm>
        </p:spPr>
        <p:txBody>
          <a:bodyPr/>
          <a:lstStyle/>
          <a:p>
            <a:endParaRPr lang="hu-HU" b="1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endParaRPr lang="hu-HU" b="1" dirty="0"/>
          </a:p>
        </p:txBody>
      </p:sp>
      <p:pic>
        <p:nvPicPr>
          <p:cNvPr id="5" name="Kép 4" descr="A képen asztal, ülő, mobiltelefon, telefon látható&#10;&#10;Automatikusan generált leírás">
            <a:extLst>
              <a:ext uri="{FF2B5EF4-FFF2-40B4-BE49-F238E27FC236}">
                <a16:creationId xmlns:a16="http://schemas.microsoft.com/office/drawing/2014/main" id="{2CB2F6DC-3E47-4DD5-B749-7F814E56CB9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76" t="5687" r="14721" b="15187"/>
          <a:stretch/>
        </p:blipFill>
        <p:spPr>
          <a:xfrm>
            <a:off x="3603549" y="1949980"/>
            <a:ext cx="2598360" cy="2409261"/>
          </a:xfrm>
          <a:prstGeom prst="rect">
            <a:avLst/>
          </a:prstGeom>
        </p:spPr>
      </p:pic>
      <p:pic>
        <p:nvPicPr>
          <p:cNvPr id="4" name="Tartalom helye 4">
            <a:extLst>
              <a:ext uri="{FF2B5EF4-FFF2-40B4-BE49-F238E27FC236}">
                <a16:creationId xmlns:a16="http://schemas.microsoft.com/office/drawing/2014/main" id="{C86ED152-3D17-4CF7-B6DA-5EE3A938A16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3102" y="1694316"/>
            <a:ext cx="4228561" cy="3138297"/>
          </a:xfrm>
          <a:prstGeom prst="rect">
            <a:avLst/>
          </a:prstGeom>
        </p:spPr>
      </p:pic>
      <p:sp>
        <p:nvSpPr>
          <p:cNvPr id="7" name="Tartalom helye 2">
            <a:extLst>
              <a:ext uri="{FF2B5EF4-FFF2-40B4-BE49-F238E27FC236}">
                <a16:creationId xmlns:a16="http://schemas.microsoft.com/office/drawing/2014/main" id="{8C25A255-D7B4-4D40-8D51-29F68D0B2203}"/>
              </a:ext>
            </a:extLst>
          </p:cNvPr>
          <p:cNvSpPr txBox="1">
            <a:spLocks/>
          </p:cNvSpPr>
          <p:nvPr/>
        </p:nvSpPr>
        <p:spPr>
          <a:xfrm>
            <a:off x="838200" y="1771136"/>
            <a:ext cx="3118658" cy="3339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MPU 9250</a:t>
            </a:r>
          </a:p>
          <a:p>
            <a:r>
              <a:rPr lang="hu-HU" dirty="0" err="1">
                <a:ea typeface="Cambria" panose="02040503050406030204" pitchFamily="18" charset="0"/>
                <a:cs typeface="Times New Roman" panose="02020603050405020304" pitchFamily="18" charset="0"/>
              </a:rPr>
              <a:t>Arduino</a:t>
            </a:r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hu-HU" dirty="0" err="1">
                <a:ea typeface="Cambria" panose="02040503050406030204" pitchFamily="18" charset="0"/>
                <a:cs typeface="Times New Roman" panose="02020603050405020304" pitchFamily="18" charset="0"/>
              </a:rPr>
              <a:t>nano</a:t>
            </a:r>
            <a:endParaRPr lang="hu-HU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r>
              <a:rPr lang="hu-HU" dirty="0" err="1">
                <a:ea typeface="Cambria" panose="02040503050406030204" pitchFamily="18" charset="0"/>
                <a:cs typeface="Times New Roman" panose="02020603050405020304" pitchFamily="18" charset="0"/>
              </a:rPr>
              <a:t>Raspberry</a:t>
            </a:r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 Pi</a:t>
            </a:r>
          </a:p>
          <a:p>
            <a:endParaRPr lang="hu-HU" dirty="0"/>
          </a:p>
        </p:txBody>
      </p:sp>
      <p:pic>
        <p:nvPicPr>
          <p:cNvPr id="6" name="Kép 5" descr="A képen ülő, asztal, telefon, férfi látható&#10;&#10;Automatikusan generált leírás">
            <a:extLst>
              <a:ext uri="{FF2B5EF4-FFF2-40B4-BE49-F238E27FC236}">
                <a16:creationId xmlns:a16="http://schemas.microsoft.com/office/drawing/2014/main" id="{2FF52C14-5C6F-4CAB-B2C2-9268465098D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703" b="14061"/>
          <a:stretch/>
        </p:blipFill>
        <p:spPr>
          <a:xfrm>
            <a:off x="3603549" y="4359241"/>
            <a:ext cx="3312639" cy="1744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701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97877" y="717788"/>
            <a:ext cx="11289323" cy="1146182"/>
          </a:xfrm>
        </p:spPr>
        <p:txBody>
          <a:bodyPr>
            <a:noAutofit/>
          </a:bodyPr>
          <a:lstStyle/>
          <a:p>
            <a:r>
              <a:rPr lang="en-US" dirty="0"/>
              <a:t>Az </a:t>
            </a:r>
            <a:r>
              <a:rPr lang="en-US" dirty="0" err="1"/>
              <a:t>ösztöndíjas</a:t>
            </a:r>
            <a:r>
              <a:rPr lang="en-US" dirty="0"/>
              <a:t> </a:t>
            </a:r>
            <a:r>
              <a:rPr lang="en-US" dirty="0" err="1"/>
              <a:t>periódus</a:t>
            </a:r>
            <a:r>
              <a:rPr lang="en-US" dirty="0"/>
              <a:t> </a:t>
            </a:r>
            <a:r>
              <a:rPr lang="en-US" dirty="0" err="1"/>
              <a:t>alatt</a:t>
            </a:r>
            <a:r>
              <a:rPr lang="en-US" dirty="0"/>
              <a:t> </a:t>
            </a:r>
            <a:r>
              <a:rPr lang="en-US" dirty="0" err="1"/>
              <a:t>elért</a:t>
            </a:r>
            <a:r>
              <a:rPr lang="en-US" dirty="0"/>
              <a:t> </a:t>
            </a:r>
            <a:r>
              <a:rPr lang="en-US" dirty="0" err="1"/>
              <a:t>eredmények</a:t>
            </a:r>
            <a:r>
              <a:rPr lang="en-US" dirty="0"/>
              <a:t> </a:t>
            </a:r>
            <a:r>
              <a:rPr lang="en-US" dirty="0" err="1"/>
              <a:t>ismertetése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1934308"/>
            <a:ext cx="10515600" cy="4169930"/>
          </a:xfrm>
        </p:spPr>
        <p:txBody>
          <a:bodyPr/>
          <a:lstStyle/>
          <a:p>
            <a:endParaRPr lang="hu-HU" b="1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endParaRPr lang="hu-HU" b="1" dirty="0"/>
          </a:p>
        </p:txBody>
      </p:sp>
      <p:pic>
        <p:nvPicPr>
          <p:cNvPr id="4" name="Kép 3" descr="A képen öngyújtó, fegyver látható&#10;&#10;Automatikusan generált leírás">
            <a:extLst>
              <a:ext uri="{FF2B5EF4-FFF2-40B4-BE49-F238E27FC236}">
                <a16:creationId xmlns:a16="http://schemas.microsoft.com/office/drawing/2014/main" id="{CE23E446-38B2-49CB-A1F7-8A576A9DBB0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99" t="906" r="21057" b="9583"/>
          <a:stretch/>
        </p:blipFill>
        <p:spPr>
          <a:xfrm>
            <a:off x="2926080" y="2456939"/>
            <a:ext cx="2801269" cy="3359905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74624C7E-7F3D-4E2A-A9CD-E3799A48E47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2" t="20186" r="16909"/>
          <a:stretch/>
        </p:blipFill>
        <p:spPr>
          <a:xfrm>
            <a:off x="6464651" y="2460567"/>
            <a:ext cx="2594256" cy="3344851"/>
          </a:xfrm>
          <a:prstGeom prst="rect">
            <a:avLst/>
          </a:prstGeom>
        </p:spPr>
      </p:pic>
      <p:sp>
        <p:nvSpPr>
          <p:cNvPr id="6" name="Tartalom helye 2">
            <a:extLst>
              <a:ext uri="{FF2B5EF4-FFF2-40B4-BE49-F238E27FC236}">
                <a16:creationId xmlns:a16="http://schemas.microsoft.com/office/drawing/2014/main" id="{1E28960E-4A89-4FCF-A26D-7561FAD6D4DA}"/>
              </a:ext>
            </a:extLst>
          </p:cNvPr>
          <p:cNvSpPr txBox="1">
            <a:spLocks/>
          </p:cNvSpPr>
          <p:nvPr/>
        </p:nvSpPr>
        <p:spPr>
          <a:xfrm>
            <a:off x="838199" y="1771136"/>
            <a:ext cx="4182687" cy="620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Vezeték nélküli eszköz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682661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97877" y="717788"/>
            <a:ext cx="11289323" cy="1146182"/>
          </a:xfrm>
        </p:spPr>
        <p:txBody>
          <a:bodyPr>
            <a:noAutofit/>
          </a:bodyPr>
          <a:lstStyle/>
          <a:p>
            <a:r>
              <a:rPr lang="en-US" dirty="0"/>
              <a:t>Az </a:t>
            </a:r>
            <a:r>
              <a:rPr lang="en-US" dirty="0" err="1"/>
              <a:t>ösztöndíjas</a:t>
            </a:r>
            <a:r>
              <a:rPr lang="en-US" dirty="0"/>
              <a:t> </a:t>
            </a:r>
            <a:r>
              <a:rPr lang="en-US" dirty="0" err="1"/>
              <a:t>periódus</a:t>
            </a:r>
            <a:r>
              <a:rPr lang="en-US" dirty="0"/>
              <a:t> </a:t>
            </a:r>
            <a:r>
              <a:rPr lang="en-US" dirty="0" err="1"/>
              <a:t>alatt</a:t>
            </a:r>
            <a:r>
              <a:rPr lang="en-US" dirty="0"/>
              <a:t> </a:t>
            </a:r>
            <a:r>
              <a:rPr lang="en-US" dirty="0" err="1"/>
              <a:t>elért</a:t>
            </a:r>
            <a:r>
              <a:rPr lang="en-US" dirty="0"/>
              <a:t> </a:t>
            </a:r>
            <a:r>
              <a:rPr lang="en-US" dirty="0" err="1"/>
              <a:t>eredmények</a:t>
            </a:r>
            <a:r>
              <a:rPr lang="en-US" dirty="0"/>
              <a:t> </a:t>
            </a:r>
            <a:r>
              <a:rPr lang="en-US" dirty="0" err="1"/>
              <a:t>ismertetése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1934308"/>
            <a:ext cx="10515600" cy="4169930"/>
          </a:xfrm>
        </p:spPr>
        <p:txBody>
          <a:bodyPr/>
          <a:lstStyle/>
          <a:p>
            <a:endParaRPr lang="hu-HU" b="1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endParaRPr lang="hu-HU" b="1" dirty="0"/>
          </a:p>
        </p:txBody>
      </p:sp>
      <p:sp>
        <p:nvSpPr>
          <p:cNvPr id="6" name="Tartalom helye 2">
            <a:extLst>
              <a:ext uri="{FF2B5EF4-FFF2-40B4-BE49-F238E27FC236}">
                <a16:creationId xmlns:a16="http://schemas.microsoft.com/office/drawing/2014/main" id="{1E28960E-4A89-4FCF-A26D-7561FAD6D4DA}"/>
              </a:ext>
            </a:extLst>
          </p:cNvPr>
          <p:cNvSpPr txBox="1">
            <a:spLocks/>
          </p:cNvSpPr>
          <p:nvPr/>
        </p:nvSpPr>
        <p:spPr>
          <a:xfrm>
            <a:off x="838200" y="1771136"/>
            <a:ext cx="3080202" cy="34531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120 Hz</a:t>
            </a:r>
          </a:p>
          <a:p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Gyorsulás giroszkóp magnetométer</a:t>
            </a:r>
          </a:p>
          <a:p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Nincs </a:t>
            </a:r>
            <a:r>
              <a:rPr lang="hu-HU" dirty="0" err="1">
                <a:ea typeface="Cambria" panose="02040503050406030204" pitchFamily="18" charset="0"/>
                <a:cs typeface="Times New Roman" panose="02020603050405020304" pitchFamily="18" charset="0"/>
              </a:rPr>
              <a:t>trajektória</a:t>
            </a:r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 visszaállítás</a:t>
            </a:r>
          </a:p>
          <a:p>
            <a:endParaRPr lang="hu-HU" dirty="0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8C398B2C-FD03-4095-89E5-B8C18930CC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65701" y="2762951"/>
            <a:ext cx="2629753" cy="1872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7CAA9571-A9A5-4BAD-8F0D-9652E32F05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08549" y="3349538"/>
            <a:ext cx="2697668" cy="1874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E81E6B3-7897-485B-B8EA-5791D90E2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00954" y="3907207"/>
            <a:ext cx="2684762" cy="1872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9CD03F46-9301-41E5-9AF8-1DEAF4C875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96364" y="2716579"/>
            <a:ext cx="2957436" cy="279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184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97877" y="717788"/>
            <a:ext cx="11289323" cy="1146182"/>
          </a:xfrm>
        </p:spPr>
        <p:txBody>
          <a:bodyPr>
            <a:noAutofit/>
          </a:bodyPr>
          <a:lstStyle/>
          <a:p>
            <a:r>
              <a:rPr lang="en-US" dirty="0"/>
              <a:t>Az </a:t>
            </a:r>
            <a:r>
              <a:rPr lang="en-US" dirty="0" err="1"/>
              <a:t>ösztöndíjas</a:t>
            </a:r>
            <a:r>
              <a:rPr lang="en-US" dirty="0"/>
              <a:t> </a:t>
            </a:r>
            <a:r>
              <a:rPr lang="en-US" dirty="0" err="1"/>
              <a:t>periódus</a:t>
            </a:r>
            <a:r>
              <a:rPr lang="en-US" dirty="0"/>
              <a:t> </a:t>
            </a:r>
            <a:r>
              <a:rPr lang="en-US" dirty="0" err="1"/>
              <a:t>alatt</a:t>
            </a:r>
            <a:r>
              <a:rPr lang="en-US" dirty="0"/>
              <a:t> </a:t>
            </a:r>
            <a:r>
              <a:rPr lang="en-US" dirty="0" err="1"/>
              <a:t>elért</a:t>
            </a:r>
            <a:r>
              <a:rPr lang="en-US" dirty="0"/>
              <a:t> </a:t>
            </a:r>
            <a:r>
              <a:rPr lang="en-US" dirty="0" err="1"/>
              <a:t>eredmények</a:t>
            </a:r>
            <a:r>
              <a:rPr lang="en-US" dirty="0"/>
              <a:t> </a:t>
            </a:r>
            <a:r>
              <a:rPr lang="en-US" dirty="0" err="1"/>
              <a:t>ismertetése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1934308"/>
            <a:ext cx="10515600" cy="4169930"/>
          </a:xfrm>
        </p:spPr>
        <p:txBody>
          <a:bodyPr/>
          <a:lstStyle/>
          <a:p>
            <a:endParaRPr lang="hu-HU" b="1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endParaRPr lang="hu-HU" b="1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D4BCF1F-E9B7-45BB-9AD6-C4AFE7381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785" y="2866702"/>
            <a:ext cx="4432069" cy="2981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14A8AFD-5C65-4C1E-98DF-4584EA5C38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42"/>
          <a:stretch/>
        </p:blipFill>
        <p:spPr bwMode="auto">
          <a:xfrm>
            <a:off x="6096000" y="1951254"/>
            <a:ext cx="4067104" cy="3896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artalom helye 2">
            <a:extLst>
              <a:ext uri="{FF2B5EF4-FFF2-40B4-BE49-F238E27FC236}">
                <a16:creationId xmlns:a16="http://schemas.microsoft.com/office/drawing/2014/main" id="{CDD0C682-368E-448B-8F22-AAB5E0295BC0}"/>
              </a:ext>
            </a:extLst>
          </p:cNvPr>
          <p:cNvSpPr txBox="1">
            <a:spLocks/>
          </p:cNvSpPr>
          <p:nvPr/>
        </p:nvSpPr>
        <p:spPr>
          <a:xfrm>
            <a:off x="838199" y="1771136"/>
            <a:ext cx="4182687" cy="620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Adatok előkészítése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92395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97877" y="717788"/>
            <a:ext cx="11289323" cy="1146182"/>
          </a:xfrm>
        </p:spPr>
        <p:txBody>
          <a:bodyPr>
            <a:noAutofit/>
          </a:bodyPr>
          <a:lstStyle/>
          <a:p>
            <a:r>
              <a:rPr lang="en-US" dirty="0"/>
              <a:t>Az </a:t>
            </a:r>
            <a:r>
              <a:rPr lang="en-US" dirty="0" err="1"/>
              <a:t>ösztöndíjas</a:t>
            </a:r>
            <a:r>
              <a:rPr lang="en-US" dirty="0"/>
              <a:t> </a:t>
            </a:r>
            <a:r>
              <a:rPr lang="en-US" dirty="0" err="1"/>
              <a:t>periódus</a:t>
            </a:r>
            <a:r>
              <a:rPr lang="en-US" dirty="0"/>
              <a:t> </a:t>
            </a:r>
            <a:r>
              <a:rPr lang="en-US" dirty="0" err="1"/>
              <a:t>alatt</a:t>
            </a:r>
            <a:r>
              <a:rPr lang="en-US" dirty="0"/>
              <a:t> </a:t>
            </a:r>
            <a:r>
              <a:rPr lang="en-US" dirty="0" err="1"/>
              <a:t>elért</a:t>
            </a:r>
            <a:r>
              <a:rPr lang="en-US" dirty="0"/>
              <a:t> </a:t>
            </a:r>
            <a:r>
              <a:rPr lang="en-US" dirty="0" err="1"/>
              <a:t>eredmények</a:t>
            </a:r>
            <a:r>
              <a:rPr lang="en-US" dirty="0"/>
              <a:t> </a:t>
            </a:r>
            <a:r>
              <a:rPr lang="en-US" dirty="0" err="1"/>
              <a:t>ismertetése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1934308"/>
            <a:ext cx="10515600" cy="4169930"/>
          </a:xfrm>
        </p:spPr>
        <p:txBody>
          <a:bodyPr/>
          <a:lstStyle/>
          <a:p>
            <a:endParaRPr lang="hu-HU" b="1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endParaRPr lang="hu-HU" b="1" dirty="0"/>
          </a:p>
        </p:txBody>
      </p:sp>
      <p:sp>
        <p:nvSpPr>
          <p:cNvPr id="6" name="Tartalom helye 2">
            <a:extLst>
              <a:ext uri="{FF2B5EF4-FFF2-40B4-BE49-F238E27FC236}">
                <a16:creationId xmlns:a16="http://schemas.microsoft.com/office/drawing/2014/main" id="{10C4198A-87ED-4B92-8E86-534342EB0D46}"/>
              </a:ext>
            </a:extLst>
          </p:cNvPr>
          <p:cNvSpPr txBox="1">
            <a:spLocks/>
          </p:cNvSpPr>
          <p:nvPr/>
        </p:nvSpPr>
        <p:spPr>
          <a:xfrm>
            <a:off x="838199" y="1771136"/>
            <a:ext cx="4182687" cy="620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>
                <a:ea typeface="Cambria" panose="02040503050406030204" pitchFamily="18" charset="0"/>
                <a:cs typeface="Times New Roman" panose="02020603050405020304" pitchFamily="18" charset="0"/>
              </a:rPr>
              <a:t>Adatok előkészítése</a:t>
            </a:r>
          </a:p>
          <a:p>
            <a:endParaRPr lang="hu-HU" dirty="0"/>
          </a:p>
        </p:txBody>
      </p:sp>
      <p:pic>
        <p:nvPicPr>
          <p:cNvPr id="7" name="Picture 4" descr="Use of Wavelet and Fast Fourier Transforms in Pharmacodynamics | Journal of  Pharmacology and Experimental Therapeutics">
            <a:extLst>
              <a:ext uri="{FF2B5EF4-FFF2-40B4-BE49-F238E27FC236}">
                <a16:creationId xmlns:a16="http://schemas.microsoft.com/office/drawing/2014/main" id="{F852D89A-898B-42FC-AD8D-D407C0AABE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894" y="1863970"/>
            <a:ext cx="6022325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3108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97877" y="717788"/>
            <a:ext cx="11289323" cy="1146182"/>
          </a:xfrm>
        </p:spPr>
        <p:txBody>
          <a:bodyPr>
            <a:noAutofit/>
          </a:bodyPr>
          <a:lstStyle/>
          <a:p>
            <a:r>
              <a:rPr lang="en-US" dirty="0"/>
              <a:t>Az </a:t>
            </a:r>
            <a:r>
              <a:rPr lang="en-US" dirty="0" err="1"/>
              <a:t>ösztöndíjas</a:t>
            </a:r>
            <a:r>
              <a:rPr lang="en-US" dirty="0"/>
              <a:t> </a:t>
            </a:r>
            <a:r>
              <a:rPr lang="en-US" dirty="0" err="1"/>
              <a:t>periódus</a:t>
            </a:r>
            <a:r>
              <a:rPr lang="en-US" dirty="0"/>
              <a:t> </a:t>
            </a:r>
            <a:r>
              <a:rPr lang="en-US" dirty="0" err="1"/>
              <a:t>alatt</a:t>
            </a:r>
            <a:r>
              <a:rPr lang="en-US" dirty="0"/>
              <a:t> </a:t>
            </a:r>
            <a:r>
              <a:rPr lang="en-US" dirty="0" err="1"/>
              <a:t>elért</a:t>
            </a:r>
            <a:r>
              <a:rPr lang="en-US" dirty="0"/>
              <a:t> </a:t>
            </a:r>
            <a:r>
              <a:rPr lang="en-US" dirty="0" err="1"/>
              <a:t>eredmények</a:t>
            </a:r>
            <a:r>
              <a:rPr lang="en-US" dirty="0"/>
              <a:t> </a:t>
            </a:r>
            <a:r>
              <a:rPr lang="en-US" dirty="0" err="1"/>
              <a:t>ismertetése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1934308"/>
            <a:ext cx="10515600" cy="4169930"/>
          </a:xfrm>
        </p:spPr>
        <p:txBody>
          <a:bodyPr/>
          <a:lstStyle/>
          <a:p>
            <a:endParaRPr lang="hu-HU" b="1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endParaRPr lang="hu-HU" b="1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4AB7FDC-8711-4661-8620-F4F6A3506C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2699" y="2127739"/>
            <a:ext cx="5037650" cy="316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1527B128-8135-4106-BEB9-ABB3891B73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152997"/>
            <a:ext cx="4755299" cy="3140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55016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1350</TotalTime>
  <Words>992</Words>
  <Application>Microsoft Office PowerPoint</Application>
  <PresentationFormat>Szélesvásznú</PresentationFormat>
  <Paragraphs>108</Paragraphs>
  <Slides>17</Slides>
  <Notes>17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17</vt:i4>
      </vt:variant>
    </vt:vector>
  </HeadingPairs>
  <TitlesOfParts>
    <vt:vector size="21" baseType="lpstr">
      <vt:lpstr>Arial</vt:lpstr>
      <vt:lpstr>Calibri</vt:lpstr>
      <vt:lpstr>Garamond</vt:lpstr>
      <vt:lpstr>Office-téma</vt:lpstr>
      <vt:lpstr>Az emberi járás elváltozásait kimutató eszköz fejlesztése</vt:lpstr>
      <vt:lpstr>A kutatási terv rövid összefoglalása</vt:lpstr>
      <vt:lpstr>Az ösztöndíjas periódus alatt elért eredmények ismertetése</vt:lpstr>
      <vt:lpstr>Az ösztöndíjas periódus alatt elért eredmények ismertetése</vt:lpstr>
      <vt:lpstr>Az ösztöndíjas periódus alatt elért eredmények ismertetése</vt:lpstr>
      <vt:lpstr>Az ösztöndíjas periódus alatt elért eredmények ismertetése</vt:lpstr>
      <vt:lpstr>Az ösztöndíjas periódus alatt elért eredmények ismertetése</vt:lpstr>
      <vt:lpstr>Az ösztöndíjas periódus alatt elért eredmények ismertetése</vt:lpstr>
      <vt:lpstr>Az ösztöndíjas periódus alatt elért eredmények ismertetése</vt:lpstr>
      <vt:lpstr>Az ösztöndíjas periódus alatt elért eredmények ismertetése</vt:lpstr>
      <vt:lpstr>Az ösztöndíjas periódus alatt elért eredmények ismertetése</vt:lpstr>
      <vt:lpstr>Az ösztöndíjas periódus alatt elért eredmények ismertetése</vt:lpstr>
      <vt:lpstr>Az ösztöndíjas periódus alatt elért eredmények ismertetése</vt:lpstr>
      <vt:lpstr>Az ösztöndíjas periódus alatt elért eredmények ismertetése</vt:lpstr>
      <vt:lpstr>Az elért eredmények összevetése a vállalásokkal</vt:lpstr>
      <vt:lpstr>Az elért eredmények összevetése a vállalásokkal</vt:lpstr>
      <vt:lpstr>Köszönöm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Viktória Gyönki</dc:creator>
  <cp:lastModifiedBy>kreinicker@sulid.hu</cp:lastModifiedBy>
  <cp:revision>78</cp:revision>
  <cp:lastPrinted>2020-01-31T10:55:18Z</cp:lastPrinted>
  <dcterms:created xsi:type="dcterms:W3CDTF">2019-12-18T09:02:03Z</dcterms:created>
  <dcterms:modified xsi:type="dcterms:W3CDTF">2021-05-18T15:03:24Z</dcterms:modified>
</cp:coreProperties>
</file>

<file path=docProps/thumbnail.jpeg>
</file>